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929" r:id="rId2"/>
    <p:sldId id="918" r:id="rId3"/>
    <p:sldId id="919" r:id="rId4"/>
    <p:sldId id="703" r:id="rId5"/>
    <p:sldId id="930" r:id="rId6"/>
    <p:sldId id="932" r:id="rId7"/>
    <p:sldId id="931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598513143385626E-2"/>
          <c:y val="0.10044987025987337"/>
          <c:w val="0.93839225895461287"/>
          <c:h val="0.665083577368320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April</c:v>
                </c:pt>
                <c:pt idx="1">
                  <c:v>Mai</c:v>
                </c:pt>
                <c:pt idx="2">
                  <c:v>Juni</c:v>
                </c:pt>
                <c:pt idx="3">
                  <c:v>Juli</c:v>
                </c:pt>
                <c:pt idx="4">
                  <c:v>Aug</c:v>
                </c:pt>
                <c:pt idx="5">
                  <c:v>Sept</c:v>
                </c:pt>
                <c:pt idx="6">
                  <c:v>Okt</c:v>
                </c:pt>
                <c:pt idx="7">
                  <c:v>Nov</c:v>
                </c:pt>
                <c:pt idx="8">
                  <c:v>Dez</c:v>
                </c:pt>
                <c:pt idx="9">
                  <c:v>Jan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20</c:v>
                </c:pt>
                <c:pt idx="1">
                  <c:v>22</c:v>
                </c:pt>
                <c:pt idx="2">
                  <c:v>6</c:v>
                </c:pt>
                <c:pt idx="3">
                  <c:v>4</c:v>
                </c:pt>
                <c:pt idx="4">
                  <c:v>2</c:v>
                </c:pt>
                <c:pt idx="5">
                  <c:v>23</c:v>
                </c:pt>
                <c:pt idx="6">
                  <c:v>2</c:v>
                </c:pt>
                <c:pt idx="7">
                  <c:v>35</c:v>
                </c:pt>
                <c:pt idx="8">
                  <c:v>8</c:v>
                </c:pt>
                <c:pt idx="9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A-4B0A-96EB-CED08228B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0397871"/>
        <c:axId val="1730381231"/>
      </c:barChart>
      <c:catAx>
        <c:axId val="173039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30381231"/>
        <c:crosses val="autoZero"/>
        <c:auto val="1"/>
        <c:lblAlgn val="ctr"/>
        <c:lblOffset val="100"/>
        <c:noMultiLvlLbl val="0"/>
      </c:catAx>
      <c:valAx>
        <c:axId val="17303812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30397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Rehwildstrecken</a:t>
            </a:r>
            <a:r>
              <a:rPr lang="en-US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(pro 100 ha Wald)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>
                  <a:lumMod val="10000"/>
                  <a:lumOff val="9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5950402224172779E-2"/>
          <c:y val="0.10864922610897801"/>
          <c:w val="0.93320618403346767"/>
          <c:h val="0.77479121522270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Tabelle1!$B$7</c:f>
              <c:strCache>
                <c:ptCount val="1"/>
                <c:pt idx="0">
                  <c:v>bis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7-4968-9188-2CFD5164E1F0}"/>
            </c:ext>
          </c:extLst>
        </c:ser>
        <c:ser>
          <c:idx val="1"/>
          <c:order val="1"/>
          <c:tx>
            <c:strRef>
              <c:f>Tabelle1!$B$8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Tabelle1!$C$8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B7-4968-9188-2CFD5164E1F0}"/>
            </c:ext>
          </c:extLst>
        </c:ser>
        <c:ser>
          <c:idx val="2"/>
          <c:order val="2"/>
          <c:tx>
            <c:strRef>
              <c:f>Tabelle1!$B$9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Tabelle1!$C$9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B7-4968-9188-2CFD5164E1F0}"/>
            </c:ext>
          </c:extLst>
        </c:ser>
        <c:ser>
          <c:idx val="3"/>
          <c:order val="3"/>
          <c:tx>
            <c:strRef>
              <c:f>Tabelle1!$B$10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05-4E6F-84D9-FF60C86BDA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Tabelle1!$C$10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5-4E6F-84D9-FF60C86BD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260767"/>
        <c:axId val="478249727"/>
      </c:barChart>
      <c:catAx>
        <c:axId val="47826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8249727"/>
        <c:crosses val="autoZero"/>
        <c:auto val="1"/>
        <c:lblAlgn val="ctr"/>
        <c:lblOffset val="100"/>
        <c:noMultiLvlLbl val="0"/>
      </c:catAx>
      <c:valAx>
        <c:axId val="4782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826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11494060969894"/>
          <c:y val="0.91819970993773559"/>
          <c:w val="0.75600956499332994"/>
          <c:h val="6.0443095114192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10000"/>
                  <a:lumOff val="9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Rehwildstrecken</a:t>
            </a:r>
            <a:r>
              <a:rPr lang="en-US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c:rich>
      </c:tx>
      <c:layout>
        <c:manualLayout>
          <c:xMode val="edge"/>
          <c:yMode val="edge"/>
          <c:x val="0.27766666666666662"/>
          <c:y val="3.4633907777448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>
                  <a:lumMod val="10000"/>
                  <a:lumOff val="9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Tabelle1!$B$7</c:f>
              <c:strCache>
                <c:ptCount val="1"/>
                <c:pt idx="0">
                  <c:v>bis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7-4968-9188-2CFD5164E1F0}"/>
            </c:ext>
          </c:extLst>
        </c:ser>
        <c:ser>
          <c:idx val="1"/>
          <c:order val="1"/>
          <c:tx>
            <c:strRef>
              <c:f>Tabelle1!$B$8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Tabelle1!$C$8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B7-4968-9188-2CFD5164E1F0}"/>
            </c:ext>
          </c:extLst>
        </c:ser>
        <c:ser>
          <c:idx val="2"/>
          <c:order val="2"/>
          <c:tx>
            <c:strRef>
              <c:f>Tabelle1!$B$9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Tabelle1!$C$9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B7-4968-9188-2CFD5164E1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260767"/>
        <c:axId val="478249727"/>
      </c:barChart>
      <c:catAx>
        <c:axId val="47826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8249727"/>
        <c:crosses val="autoZero"/>
        <c:auto val="1"/>
        <c:lblAlgn val="ctr"/>
        <c:lblOffset val="100"/>
        <c:noMultiLvlLbl val="0"/>
      </c:catAx>
      <c:valAx>
        <c:axId val="4782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826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11723534558177"/>
          <c:y val="0.91309820758164417"/>
          <c:w val="0.68909886264216968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1524000" y="2789847"/>
            <a:ext cx="9144000" cy="238760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1122362"/>
            <a:ext cx="9144000" cy="165576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1pPr>
            <a:lvl2pPr marL="0" indent="4572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2pPr>
            <a:lvl3pPr marL="0" indent="9144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3pPr>
            <a:lvl4pPr marL="0" indent="13716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4pPr>
            <a:lvl5pPr marL="0" indent="18288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11" Type="http://schemas.openxmlformats.org/officeDocument/2006/relationships/image" Target="../media/image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emf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media7.m4a"/><Relationship Id="rId7" Type="http://schemas.openxmlformats.org/officeDocument/2006/relationships/image" Target="../media/image21.em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0.emf"/><Relationship Id="rId5" Type="http://schemas.openxmlformats.org/officeDocument/2006/relationships/chart" Target="../charts/chart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EC65C-FDF3-E95C-5613-A775010B9015}"/>
              </a:ext>
            </a:extLst>
          </p:cNvPr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215036-66E9-BE1E-0A52-156648CAA527}"/>
              </a:ext>
            </a:extLst>
          </p:cNvPr>
          <p:cNvSpPr txBox="1"/>
          <p:nvPr/>
        </p:nvSpPr>
        <p:spPr>
          <a:xfrm>
            <a:off x="231115" y="826903"/>
            <a:ext cx="406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Bewegungsjagden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5CC93B-CEBD-8A63-8A46-4F4B54FB82F7}"/>
              </a:ext>
            </a:extLst>
          </p:cNvPr>
          <p:cNvSpPr txBox="1"/>
          <p:nvPr/>
        </p:nvSpPr>
        <p:spPr>
          <a:xfrm>
            <a:off x="231115" y="1517334"/>
            <a:ext cx="59654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gute Schützen/ 100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Durchgehergruppe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 50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10-15 brauchbare Stöberhunde/ 100 ha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9D6C470-6B63-3B0F-A659-2AB781224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6111"/>
          <a:stretch/>
        </p:blipFill>
        <p:spPr>
          <a:xfrm>
            <a:off x="5793926" y="304305"/>
            <a:ext cx="5103460" cy="282816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37FA740-B924-FF64-272A-C306D550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5350" r="12988" b="19550"/>
          <a:stretch/>
        </p:blipFill>
        <p:spPr>
          <a:xfrm>
            <a:off x="4510697" y="3485936"/>
            <a:ext cx="3702390" cy="26085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4B630D-9B4F-2830-02D9-A573ED5CC6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80" t="21957" r="13922" b="15555"/>
          <a:stretch/>
        </p:blipFill>
        <p:spPr>
          <a:xfrm>
            <a:off x="8357427" y="3429000"/>
            <a:ext cx="3702390" cy="26654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33AA9B-C887-9FDB-6CDF-9C5632893C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7951" r="3539"/>
          <a:stretch/>
        </p:blipFill>
        <p:spPr>
          <a:xfrm>
            <a:off x="308859" y="3485936"/>
            <a:ext cx="4057498" cy="26020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39A899-A075-41AB-83C1-EA18A619B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3496"/>
      </p:ext>
    </p:extLst>
  </p:cSld>
  <p:clrMapOvr>
    <a:masterClrMapping/>
  </p:clrMapOvr>
  <p:transition spd="med" advTm="10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EC65C-FDF3-E95C-5613-A775010B9015}"/>
              </a:ext>
            </a:extLst>
          </p:cNvPr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3" name="Textfeld 16">
            <a:extLst>
              <a:ext uri="{FF2B5EF4-FFF2-40B4-BE49-F238E27FC236}">
                <a16:creationId xmlns:a16="http://schemas.microsoft.com/office/drawing/2014/main" id="{9ECFF29E-476E-FC16-B2DA-963C86F13292}"/>
              </a:ext>
            </a:extLst>
          </p:cNvPr>
          <p:cNvSpPr txBox="1"/>
          <p:nvPr/>
        </p:nvSpPr>
        <p:spPr>
          <a:xfrm>
            <a:off x="389379" y="829375"/>
            <a:ext cx="233496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Ansitz-/ Einzeljagd</a:t>
            </a:r>
            <a:endParaRPr dirty="0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A55272C4-6BB6-25E0-5F7E-54A72AAEF61C}"/>
              </a:ext>
            </a:extLst>
          </p:cNvPr>
          <p:cNvSpPr txBox="1"/>
          <p:nvPr/>
        </p:nvSpPr>
        <p:spPr>
          <a:xfrm>
            <a:off x="389377" y="1387937"/>
            <a:ext cx="325879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Intensiv:</a:t>
            </a:r>
          </a:p>
          <a:p>
            <a:r>
              <a:rPr lang="de-DE" dirty="0"/>
              <a:t>Ca 1 Ansitz/ Pirsch pro ha </a:t>
            </a:r>
            <a:endParaRPr dirty="0"/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id="{1581A56B-3F58-245D-18DB-82A56A97C2E3}"/>
              </a:ext>
            </a:extLst>
          </p:cNvPr>
          <p:cNvSpPr txBox="1"/>
          <p:nvPr/>
        </p:nvSpPr>
        <p:spPr>
          <a:xfrm>
            <a:off x="462650" y="2797068"/>
            <a:ext cx="325879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Intensiv-Intervalle Rehe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5470B62-FE67-922A-B977-6C7D58978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523364"/>
              </p:ext>
            </p:extLst>
          </p:nvPr>
        </p:nvGraphicFramePr>
        <p:xfrm>
          <a:off x="143566" y="2466984"/>
          <a:ext cx="5663847" cy="389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feld 16">
            <a:extLst>
              <a:ext uri="{FF2B5EF4-FFF2-40B4-BE49-F238E27FC236}">
                <a16:creationId xmlns:a16="http://schemas.microsoft.com/office/drawing/2014/main" id="{F5982984-FE99-9F54-35C9-6336987FD919}"/>
              </a:ext>
            </a:extLst>
          </p:cNvPr>
          <p:cNvSpPr txBox="1"/>
          <p:nvPr/>
        </p:nvSpPr>
        <p:spPr>
          <a:xfrm>
            <a:off x="7920149" y="228805"/>
            <a:ext cx="277535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Gemeinschaftsansitze</a:t>
            </a:r>
            <a:endParaRPr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90E3E0-CA7B-4092-4D74-4AB0728C24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96" r="1576" b="8556"/>
          <a:stretch/>
        </p:blipFill>
        <p:spPr>
          <a:xfrm>
            <a:off x="9307826" y="3597606"/>
            <a:ext cx="2740608" cy="31052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A5DA10-6F86-D16A-8E86-AB05A375B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772"/>
          <a:stretch/>
        </p:blipFill>
        <p:spPr>
          <a:xfrm>
            <a:off x="6507803" y="3597606"/>
            <a:ext cx="2647350" cy="3105217"/>
          </a:xfrm>
          <a:prstGeom prst="rect">
            <a:avLst/>
          </a:prstGeom>
        </p:spPr>
      </p:pic>
      <p:pic>
        <p:nvPicPr>
          <p:cNvPr id="11" name="Grafik 15" descr="Grafik 15">
            <a:extLst>
              <a:ext uri="{FF2B5EF4-FFF2-40B4-BE49-F238E27FC236}">
                <a16:creationId xmlns:a16="http://schemas.microsoft.com/office/drawing/2014/main" id="{A356C928-6DFD-A35F-3595-D7A4C2A696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375" t="31866" r="9279" b="6110"/>
          <a:stretch>
            <a:fillRect/>
          </a:stretch>
        </p:blipFill>
        <p:spPr>
          <a:xfrm>
            <a:off x="6912235" y="710801"/>
            <a:ext cx="4791181" cy="2739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A2FEEC-637C-41F5-904A-453839A41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222394"/>
      </p:ext>
    </p:extLst>
  </p:cSld>
  <p:clrMapOvr>
    <a:masterClrMapping/>
  </p:clrMapOvr>
  <p:transition spd="med" advTm="214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3153922-3B3B-87A2-3F8A-88ED0C524B59}"/>
              </a:ext>
            </a:extLst>
          </p:cNvPr>
          <p:cNvSpPr txBox="1"/>
          <p:nvPr/>
        </p:nvSpPr>
        <p:spPr>
          <a:xfrm>
            <a:off x="-70443" y="173517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200" dirty="0"/>
              <a:t>Fortbildung</a:t>
            </a:r>
            <a:endParaRPr sz="22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462BFB-8528-E52B-12F6-44D9DD229A64}"/>
              </a:ext>
            </a:extLst>
          </p:cNvPr>
          <p:cNvSpPr txBox="1"/>
          <p:nvPr/>
        </p:nvSpPr>
        <p:spPr>
          <a:xfrm>
            <a:off x="310609" y="570549"/>
            <a:ext cx="29746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Waldjäger-Lehrgang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2E340B-102B-F60F-13D5-C3E2E1AE7F75}"/>
              </a:ext>
            </a:extLst>
          </p:cNvPr>
          <p:cNvSpPr txBox="1"/>
          <p:nvPr/>
        </p:nvSpPr>
        <p:spPr>
          <a:xfrm>
            <a:off x="6036089" y="2122990"/>
            <a:ext cx="43404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Praxis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Waldexkursionen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Verbissaufnahmen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Schießtraining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Marksmann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Einsatz von Klettersitzen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Gemeinschaftsansitze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70048-6541-003D-EBEB-255DD565DA59}"/>
              </a:ext>
            </a:extLst>
          </p:cNvPr>
          <p:cNvSpPr txBox="1"/>
          <p:nvPr/>
        </p:nvSpPr>
        <p:spPr>
          <a:xfrm>
            <a:off x="348136" y="1405243"/>
            <a:ext cx="547975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Theorie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Rehwild: Ökologie, Populationsdynamik, Wildschäden, Effektive Bejagungsstrategien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Waldökologie: Artenkenntnis, Waldbau, Naturschutz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Revierleitung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Einsatz von Wärmebild- und Nachtzieltechnik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3C54C4-935A-D024-0A3B-2A46F966ED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818610" y="4979224"/>
            <a:ext cx="1839925" cy="1693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A8060A-86C4-A2C2-04A5-120885D63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542"/>
          <a:stretch/>
        </p:blipFill>
        <p:spPr>
          <a:xfrm>
            <a:off x="76455" y="4295273"/>
            <a:ext cx="2541540" cy="24689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1FA897-14F9-B799-88B6-5C183F6C7E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00" t="21961" r="16388"/>
          <a:stretch/>
        </p:blipFill>
        <p:spPr>
          <a:xfrm>
            <a:off x="10257082" y="1072621"/>
            <a:ext cx="1784735" cy="35370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AC6FA6F-142E-F5E4-7A82-7FEB1D332F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9673" r="5784" b="24566"/>
          <a:stretch/>
        </p:blipFill>
        <p:spPr>
          <a:xfrm>
            <a:off x="6741123" y="4833310"/>
            <a:ext cx="5300694" cy="19309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7F5C72-15F7-28B1-BD74-020A865CB7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85"/>
          <a:stretch/>
        </p:blipFill>
        <p:spPr>
          <a:xfrm>
            <a:off x="2662167" y="4295273"/>
            <a:ext cx="1963859" cy="24689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563282-705E-335B-B19C-26778910D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25" t="37697" b="20939"/>
          <a:stretch/>
        </p:blipFill>
        <p:spPr>
          <a:xfrm>
            <a:off x="7322041" y="329174"/>
            <a:ext cx="2726845" cy="17330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E689E1-E091-4134-981E-44F4F5710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0432"/>
      </p:ext>
    </p:extLst>
  </p:cSld>
  <p:clrMapOvr>
    <a:masterClrMapping/>
  </p:clrMapOvr>
  <p:transition spd="med" advTm="18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D0179B2-0438-99D4-8D3A-EDF1115982FE}"/>
              </a:ext>
            </a:extLst>
          </p:cNvPr>
          <p:cNvSpPr txBox="1"/>
          <p:nvPr/>
        </p:nvSpPr>
        <p:spPr>
          <a:xfrm>
            <a:off x="622333" y="506614"/>
            <a:ext cx="214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Strecken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427A9A-568F-9CBC-9BDB-7B2042151A0F}"/>
              </a:ext>
            </a:extLst>
          </p:cNvPr>
          <p:cNvSpPr txBox="1"/>
          <p:nvPr/>
        </p:nvSpPr>
        <p:spPr>
          <a:xfrm>
            <a:off x="622332" y="1126448"/>
            <a:ext cx="2693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Rommersberg</a:t>
            </a:r>
            <a:endParaRPr lang="de-DE" sz="28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441D229-F0B9-ABFE-EC26-92BB8D937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679693"/>
              </p:ext>
            </p:extLst>
          </p:nvPr>
        </p:nvGraphicFramePr>
        <p:xfrm>
          <a:off x="3394954" y="857664"/>
          <a:ext cx="6702357" cy="497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Grafik 8" descr="Grafik 8">
            <a:extLst>
              <a:ext uri="{FF2B5EF4-FFF2-40B4-BE49-F238E27FC236}">
                <a16:creationId xmlns:a16="http://schemas.microsoft.com/office/drawing/2014/main" id="{B300CDDE-CF70-AC15-DF1C-11AF1E451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88" y="2471324"/>
            <a:ext cx="2147760" cy="2863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E783A7-FB2B-5570-2186-0C57C780EA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11" b="12382"/>
          <a:stretch/>
        </p:blipFill>
        <p:spPr>
          <a:xfrm>
            <a:off x="6824713" y="1388057"/>
            <a:ext cx="4534586" cy="52952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E62185-AA72-4CE4-8D8C-5ED25A2D90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195607"/>
      </p:ext>
    </p:extLst>
  </p:cSld>
  <p:clrMapOvr>
    <a:masterClrMapping/>
  </p:clrMapOvr>
  <p:transition spd="med" advTm="150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14" grpId="0">
        <p:bldAsOne/>
      </p:bldGraphic>
      <p:bldP spid="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DC152A-3568-B8D7-5137-5446C9449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896" y="806098"/>
            <a:ext cx="8927616" cy="5543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5A490A-FD0F-F219-BE1C-078D73629702}"/>
              </a:ext>
            </a:extLst>
          </p:cNvPr>
          <p:cNvSpPr txBox="1"/>
          <p:nvPr/>
        </p:nvSpPr>
        <p:spPr>
          <a:xfrm>
            <a:off x="330502" y="282878"/>
            <a:ext cx="214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Strecken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28B3AEA-2EF3-9B07-78B1-C078DF7FE3C9}"/>
              </a:ext>
            </a:extLst>
          </p:cNvPr>
          <p:cNvSpPr txBox="1"/>
          <p:nvPr/>
        </p:nvSpPr>
        <p:spPr>
          <a:xfrm>
            <a:off x="330502" y="931612"/>
            <a:ext cx="269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Gervershagen</a:t>
            </a:r>
            <a:endParaRPr lang="de-DE" sz="28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r>
              <a:rPr lang="de-DE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2023/24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91F71F-48D2-D371-DBDD-42C909BEDFEE}"/>
              </a:ext>
            </a:extLst>
          </p:cNvPr>
          <p:cNvSpPr txBox="1"/>
          <p:nvPr/>
        </p:nvSpPr>
        <p:spPr>
          <a:xfrm>
            <a:off x="6102554" y="231044"/>
            <a:ext cx="22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Rehe/ 100 ha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0D843D-C281-993C-F9ED-37D495107C8F}"/>
              </a:ext>
            </a:extLst>
          </p:cNvPr>
          <p:cNvSpPr txBox="1"/>
          <p:nvPr/>
        </p:nvSpPr>
        <p:spPr>
          <a:xfrm>
            <a:off x="7788683" y="4578938"/>
            <a:ext cx="5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4A6C9F-A28A-043E-C2CD-1E02F9A24816}"/>
              </a:ext>
            </a:extLst>
          </p:cNvPr>
          <p:cNvSpPr txBox="1"/>
          <p:nvPr/>
        </p:nvSpPr>
        <p:spPr>
          <a:xfrm>
            <a:off x="6735809" y="2846698"/>
            <a:ext cx="5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8E993E1-1B20-76C7-5D10-68EB983A0682}"/>
              </a:ext>
            </a:extLst>
          </p:cNvPr>
          <p:cNvSpPr txBox="1"/>
          <p:nvPr/>
        </p:nvSpPr>
        <p:spPr>
          <a:xfrm>
            <a:off x="4290923" y="2905780"/>
            <a:ext cx="5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28A6A4-F422-42B1-D7B5-EE797D916379}"/>
              </a:ext>
            </a:extLst>
          </p:cNvPr>
          <p:cNvSpPr txBox="1"/>
          <p:nvPr/>
        </p:nvSpPr>
        <p:spPr>
          <a:xfrm>
            <a:off x="5370694" y="5102158"/>
            <a:ext cx="5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E85FF6-4DCE-F99F-D289-35CC40D41177}"/>
              </a:ext>
            </a:extLst>
          </p:cNvPr>
          <p:cNvSpPr txBox="1"/>
          <p:nvPr/>
        </p:nvSpPr>
        <p:spPr>
          <a:xfrm>
            <a:off x="8362853" y="2017452"/>
            <a:ext cx="5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CA60F7-F7EA-461A-A6F7-0A94F5A8A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15436"/>
      </p:ext>
    </p:extLst>
  </p:cSld>
  <p:clrMapOvr>
    <a:masterClrMapping/>
  </p:clrMapOvr>
  <p:transition spd="med" advTm="143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968" name="Titel 1"/>
          <p:cNvSpPr txBox="1"/>
          <p:nvPr/>
        </p:nvSpPr>
        <p:spPr>
          <a:xfrm>
            <a:off x="277041" y="287916"/>
            <a:ext cx="3333750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Verbiss-</a:t>
            </a:r>
            <a:r>
              <a:rPr dirty="0"/>
              <a:t>Monitoring</a:t>
            </a:r>
          </a:p>
        </p:txBody>
      </p:sp>
      <p:pic>
        <p:nvPicPr>
          <p:cNvPr id="969" name="Grafik 9" descr="Grafik 9"/>
          <p:cNvPicPr>
            <a:picLocks noChangeAspect="1"/>
          </p:cNvPicPr>
          <p:nvPr/>
        </p:nvPicPr>
        <p:blipFill>
          <a:blip r:embed="rId4"/>
          <a:srcRect t="15977" r="2202" b="34209"/>
          <a:stretch>
            <a:fillRect/>
          </a:stretch>
        </p:blipFill>
        <p:spPr>
          <a:xfrm>
            <a:off x="277041" y="1434976"/>
            <a:ext cx="5714782" cy="398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Grafik 17" descr="Grafik 17"/>
          <p:cNvPicPr>
            <a:picLocks noChangeAspect="1"/>
          </p:cNvPicPr>
          <p:nvPr/>
        </p:nvPicPr>
        <p:blipFill>
          <a:blip r:embed="rId5"/>
          <a:srcRect t="13856" r="7803"/>
          <a:stretch>
            <a:fillRect/>
          </a:stretch>
        </p:blipFill>
        <p:spPr>
          <a:xfrm>
            <a:off x="6223996" y="1434976"/>
            <a:ext cx="5690963" cy="39880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0B0B7FB-A3C8-682E-CBBB-15F9728FBCBB}"/>
              </a:ext>
            </a:extLst>
          </p:cNvPr>
          <p:cNvSpPr txBox="1"/>
          <p:nvPr/>
        </p:nvSpPr>
        <p:spPr>
          <a:xfrm>
            <a:off x="277041" y="854247"/>
            <a:ext cx="405176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 err="1"/>
              <a:t>Weisergatter</a:t>
            </a:r>
            <a:r>
              <a:rPr lang="de-DE" dirty="0"/>
              <a:t> – 1 pro 50 ha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434540-42E0-4129-9DB2-D1D7758CE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022"/>
      </p:ext>
    </p:extLst>
  </p:cSld>
  <p:clrMapOvr>
    <a:masterClrMapping/>
  </p:clrMapOvr>
  <p:transition spd="med" advTm="77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441D229-F0B9-ABFE-EC26-92BB8D937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548242"/>
              </p:ext>
            </p:extLst>
          </p:nvPr>
        </p:nvGraphicFramePr>
        <p:xfrm>
          <a:off x="3965023" y="1295410"/>
          <a:ext cx="4572000" cy="440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F3A4762E-FE3F-8AF8-7459-CF24FE7B3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335" y="722292"/>
            <a:ext cx="2147760" cy="475858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8978C1-6634-B865-5378-2CF4011FA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73" y="2188606"/>
            <a:ext cx="2189408" cy="33463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6D75332-3C7A-B3B0-8B6C-A667504E6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781" y="2953850"/>
            <a:ext cx="824248" cy="258107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FE39FE8-26B0-B593-3205-4688ABF74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7095" y="1456211"/>
            <a:ext cx="725879" cy="407871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1400251-2341-D08F-A6EF-F3F2A240E608}"/>
              </a:ext>
            </a:extLst>
          </p:cNvPr>
          <p:cNvSpPr txBox="1"/>
          <p:nvPr/>
        </p:nvSpPr>
        <p:spPr>
          <a:xfrm>
            <a:off x="277041" y="287916"/>
            <a:ext cx="3333750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Verbiss-</a:t>
            </a:r>
            <a:r>
              <a:rPr dirty="0"/>
              <a:t>Monitoring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8E1E82E-AC79-6335-A707-2C97882644EA}"/>
              </a:ext>
            </a:extLst>
          </p:cNvPr>
          <p:cNvSpPr txBox="1"/>
          <p:nvPr/>
        </p:nvSpPr>
        <p:spPr>
          <a:xfrm>
            <a:off x="277041" y="854247"/>
            <a:ext cx="405176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Verbiss-Gutachten</a:t>
            </a:r>
            <a:endParaRPr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9DF8DF5-498B-6E9D-6442-868E0F08EF16}"/>
              </a:ext>
            </a:extLst>
          </p:cNvPr>
          <p:cNvSpPr/>
          <p:nvPr/>
        </p:nvSpPr>
        <p:spPr>
          <a:xfrm>
            <a:off x="2677781" y="4970834"/>
            <a:ext cx="462994" cy="564087"/>
          </a:xfrm>
          <a:prstGeom prst="ellipse">
            <a:avLst/>
          </a:prstGeom>
          <a:noFill/>
          <a:ln w="444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88CF20E-686F-4F78-E837-6686E956683F}"/>
              </a:ext>
            </a:extLst>
          </p:cNvPr>
          <p:cNvSpPr/>
          <p:nvPr/>
        </p:nvSpPr>
        <p:spPr>
          <a:xfrm>
            <a:off x="10736925" y="5006385"/>
            <a:ext cx="462994" cy="564087"/>
          </a:xfrm>
          <a:prstGeom prst="ellipse">
            <a:avLst/>
          </a:prstGeom>
          <a:noFill/>
          <a:ln w="44450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655250-9FA5-4CF4-9774-1550FDAFA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603648"/>
      </p:ext>
    </p:extLst>
  </p:cSld>
  <p:clrMapOvr>
    <a:masterClrMapping/>
  </p:clrMapOvr>
  <p:transition spd="med" advTm="65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|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EcoLiving">
    <a:dk1>
      <a:srgbClr val="404040"/>
    </a:dk1>
    <a:lt1>
      <a:sysClr val="window" lastClr="FFFFFF"/>
    </a:lt1>
    <a:dk2>
      <a:srgbClr val="000000"/>
    </a:dk2>
    <a:lt2>
      <a:srgbClr val="F5EECF"/>
    </a:lt2>
    <a:accent1>
      <a:srgbClr val="488E4A"/>
    </a:accent1>
    <a:accent2>
      <a:srgbClr val="6595BC"/>
    </a:accent2>
    <a:accent3>
      <a:srgbClr val="CB6933"/>
    </a:accent3>
    <a:accent4>
      <a:srgbClr val="D4BC49"/>
    </a:accent4>
    <a:accent5>
      <a:srgbClr val="8F5C31"/>
    </a:accent5>
    <a:accent6>
      <a:srgbClr val="6E7588"/>
    </a:accent6>
    <a:hlink>
      <a:srgbClr val="B1754C"/>
    </a:hlink>
    <a:folHlink>
      <a:srgbClr val="6595BC"/>
    </a:folHlink>
  </a:clrScheme>
  <a:fontScheme name="EcoLiving_16x9">
    <a:majorFont>
      <a:latin typeface="Cambria"/>
      <a:ea typeface=""/>
      <a:cs typeface=""/>
    </a:majorFont>
    <a:minorFont>
      <a:latin typeface="Cambria"/>
      <a:ea typeface=""/>
      <a:cs typeface=""/>
    </a:minorFont>
  </a:fontScheme>
  <a:fmtScheme name="EcoLiving_16x9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miter lim="800000"/>
      </a:ln>
      <a:ln w="28575" cap="flat" cmpd="sng" algn="ctr">
        <a:solidFill>
          <a:schemeClr val="phClr"/>
        </a:solidFill>
        <a:miter lim="800000"/>
      </a:ln>
      <a:ln w="41275" cap="flat" cmpd="sng" algn="ctr">
        <a:solidFill>
          <a:schemeClr val="phClr"/>
        </a:solidFill>
        <a:miter lim="800000"/>
      </a:ln>
    </a:lnStyleLst>
    <a:effectStyleLst>
      <a:effectStyle>
        <a:effectLst/>
      </a:effectStyle>
      <a:effectStyle>
        <a:effectLst>
          <a:outerShdw blurRad="39999" dist="23000" dir="5400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dir="54000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lumMod val="100000"/>
            </a:schemeClr>
          </a:gs>
          <a:gs pos="100000">
            <a:schemeClr val="phClr">
              <a:tint val="8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Breitbild</PresentationFormat>
  <Paragraphs>44</Paragraphs>
  <Slides>7</Slides>
  <Notes>0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35</cp:revision>
  <dcterms:modified xsi:type="dcterms:W3CDTF">2024-01-19T16:01:32Z</dcterms:modified>
</cp:coreProperties>
</file>