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8" r:id="rId1"/>
  </p:sldMasterIdLst>
  <p:notesMasterIdLst>
    <p:notesMasterId r:id="rId15"/>
  </p:notesMasterIdLst>
  <p:sldIdLst>
    <p:sldId id="856" r:id="rId2"/>
    <p:sldId id="857" r:id="rId3"/>
    <p:sldId id="852" r:id="rId4"/>
    <p:sldId id="858" r:id="rId5"/>
    <p:sldId id="804" r:id="rId6"/>
    <p:sldId id="686" r:id="rId7"/>
    <p:sldId id="859" r:id="rId8"/>
    <p:sldId id="860" r:id="rId9"/>
    <p:sldId id="861" r:id="rId10"/>
    <p:sldId id="862" r:id="rId11"/>
    <p:sldId id="863" r:id="rId12"/>
    <p:sldId id="864" r:id="rId13"/>
    <p:sldId id="865" r:id="rId14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ank Christian Heute" initials="FCH" lastIdx="5" clrIdx="0">
    <p:extLst>
      <p:ext uri="{19B8F6BF-5375-455C-9EA6-DF929625EA0E}">
        <p15:presenceInfo xmlns:p15="http://schemas.microsoft.com/office/powerpoint/2012/main" userId="0c3d050b27f2e39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Designformatvorlage 1 - Akz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1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de-DE" sz="1800" baseline="0" dirty="0" err="1">
                <a:solidFill>
                  <a:schemeClr val="bg1"/>
                </a:solidFill>
              </a:rPr>
              <a:t>Verbissprozente</a:t>
            </a:r>
            <a:r>
              <a:rPr lang="de-DE" sz="1800" baseline="0" dirty="0">
                <a:solidFill>
                  <a:schemeClr val="bg1"/>
                </a:solidFill>
              </a:rPr>
              <a:t> ausgewählter Arten*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1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Tabelle1!$C$1</c:f>
              <c:strCache>
                <c:ptCount val="1"/>
                <c:pt idx="0">
                  <c:v>verbissen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6.891674097977538E-3"/>
                  <c:y val="-5.06106294846482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573-48FC-923A-E8D70E7C449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Tabelle1!$B$2:$B$6</c:f>
              <c:strCache>
                <c:ptCount val="5"/>
                <c:pt idx="0">
                  <c:v>Eiche</c:v>
                </c:pt>
                <c:pt idx="1">
                  <c:v>Eberesche</c:v>
                </c:pt>
                <c:pt idx="2">
                  <c:v>Bergahorn</c:v>
                </c:pt>
                <c:pt idx="3">
                  <c:v>Buche</c:v>
                </c:pt>
                <c:pt idx="4">
                  <c:v>Fichte</c:v>
                </c:pt>
              </c:strCache>
            </c:strRef>
          </c:cat>
          <c:val>
            <c:numRef>
              <c:f>Tabelle1!$C$2:$C$6</c:f>
              <c:numCache>
                <c:formatCode>General</c:formatCode>
                <c:ptCount val="5"/>
                <c:pt idx="0">
                  <c:v>57</c:v>
                </c:pt>
                <c:pt idx="1">
                  <c:v>57</c:v>
                </c:pt>
                <c:pt idx="2">
                  <c:v>34</c:v>
                </c:pt>
                <c:pt idx="3">
                  <c:v>22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573-48FC-923A-E8D70E7C4498}"/>
            </c:ext>
          </c:extLst>
        </c:ser>
        <c:ser>
          <c:idx val="1"/>
          <c:order val="1"/>
          <c:tx>
            <c:strRef>
              <c:f>Tabelle1!$D$1</c:f>
              <c:strCache>
                <c:ptCount val="1"/>
                <c:pt idx="0">
                  <c:v>unverbissen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Tabelle1!$B$2:$B$6</c:f>
              <c:strCache>
                <c:ptCount val="5"/>
                <c:pt idx="0">
                  <c:v>Eiche</c:v>
                </c:pt>
                <c:pt idx="1">
                  <c:v>Eberesche</c:v>
                </c:pt>
                <c:pt idx="2">
                  <c:v>Bergahorn</c:v>
                </c:pt>
                <c:pt idx="3">
                  <c:v>Buche</c:v>
                </c:pt>
                <c:pt idx="4">
                  <c:v>Fichte</c:v>
                </c:pt>
              </c:strCache>
            </c:strRef>
          </c:cat>
          <c:val>
            <c:numRef>
              <c:f>Tabelle1!$D$2:$D$6</c:f>
              <c:numCache>
                <c:formatCode>General</c:formatCode>
                <c:ptCount val="5"/>
                <c:pt idx="0">
                  <c:v>43</c:v>
                </c:pt>
                <c:pt idx="1">
                  <c:v>43</c:v>
                </c:pt>
                <c:pt idx="2">
                  <c:v>66</c:v>
                </c:pt>
                <c:pt idx="3">
                  <c:v>78</c:v>
                </c:pt>
                <c:pt idx="4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573-48FC-923A-E8D70E7C44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45941504"/>
        <c:axId val="1645944000"/>
      </c:barChart>
      <c:catAx>
        <c:axId val="1645941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7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645944000"/>
        <c:crosses val="autoZero"/>
        <c:auto val="1"/>
        <c:lblAlgn val="ctr"/>
        <c:lblOffset val="100"/>
        <c:noMultiLvlLbl val="0"/>
      </c:catAx>
      <c:valAx>
        <c:axId val="164594400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1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645941504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854023127807091"/>
          <c:y val="0.89457959588920999"/>
          <c:w val="0.42919519355474722"/>
          <c:h val="0.1054204041107900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2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4" name="Shape 9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A81CFA-23A9-8445-A87D-3582F568B7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89848"/>
            <a:ext cx="9144000" cy="2387600"/>
          </a:xfrm>
        </p:spPr>
        <p:txBody>
          <a:bodyPr anchor="t" anchorCtr="0"/>
          <a:lstStyle>
            <a:lvl1pPr algn="ctr">
              <a:defRPr sz="6000" b="1">
                <a:latin typeface="+mn-lt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58DD16B-367D-0349-89A3-52619C2FBA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122363"/>
            <a:ext cx="9144000" cy="1655762"/>
          </a:xfrm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rgbClr val="86B64B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C9185AC-AABC-6645-A0E2-DD7D9CE4E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D41756-2586-9449-B55B-3D266E9492F4}" type="datetime1">
              <a:rPr lang="de-DE" smtClean="0"/>
              <a:pPr/>
              <a:t>19.01.2024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1B3072C-040B-7642-BDB2-2CD33C270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406FA4E-7556-2C4F-829D-0FBD3DF92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2E4EA4-EBF1-2A40-B965-39C326A9E55B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66906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DA405E-2DDF-3243-B3D9-E141FC6A1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964929F-CA83-EA41-B21B-11215D1DCB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73FD9C-5A94-344F-9824-CC07EF965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40EC3-19F6-2847-9EEB-82F3F5AAEE0D}" type="datetime1">
              <a:rPr lang="de-DE" smtClean="0"/>
              <a:t>19.01.2024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A778E00-5C06-914E-9706-56F90E3C5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9FE4EAB-90CB-9B4E-BC2E-B5538F512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3466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FA2B97E6-BDF1-124D-A092-2B99975C89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484F692-99D1-294C-8E29-AD0FCF2597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CF82897-941B-8E4F-9715-E654724B2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50ABC-1F22-C048-9AB6-E25A0FF4023C}" type="datetime1">
              <a:rPr lang="de-DE" smtClean="0"/>
              <a:t>19.01.2024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55EFFD8-B877-2B4D-9837-9A07CF79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581DB8C-C90A-5C4F-8531-1A4FA0C12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1448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F8BC10-EF59-D145-B1CA-9351A61AD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A094F42-3248-FE4E-8194-322BC796ED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7D35744-1E67-AB48-A913-DAFCFC04F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5F9F-8419-134A-AEE6-A7AFA7F07F62}" type="datetime1">
              <a:rPr lang="de-DE" smtClean="0"/>
              <a:t>19.01.2024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7E7FA22-7736-6A42-B263-9E7075E43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FB87CF7-EEB2-A549-8F0E-38F4B516A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4002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3FEEF0-9267-0141-94EF-F50E37F9F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02B32F-EAB1-F643-96E4-CAA8D5453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D7F77EA-D8F7-1C45-8FD7-451DBA8E5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6ECB5-A9E0-C744-92A6-1E270E2E7006}" type="datetime1">
              <a:rPr lang="de-DE" smtClean="0"/>
              <a:t>19.01.2024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8B60198-B214-F943-BFC1-77D28EC89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D1AC85F-351B-1F4C-8239-3B769BD6C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1232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C7E5B5-59C9-4047-A90F-0D468567E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7CD927E-1EEB-6A40-95AE-5A35015D91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EA95A93-CDF5-DE44-A03F-3140090F02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434D304-B443-B24B-A776-C744B92E5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C69AA-FDE3-0840-BA0E-29234701667C}" type="datetime1">
              <a:rPr lang="de-DE" smtClean="0"/>
              <a:t>19.01.2024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533504E-033E-EB4F-A578-66EDE87CD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AD2AE0F-57C1-B74C-BEDA-395023091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9793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376A88-0FA7-6444-AD83-E6266668C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98CEE59-C402-BA41-9988-5B78B6A4BA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94CD3DF-F5E0-9A40-98C9-4F1B476F20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EB15C2-771B-4646-9F06-B0A01BAC44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EDF48CE-417D-8241-816E-FE8D818265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BF60088-D7EB-A341-8781-D88456B9F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0D7C7-B6CF-CB41-AE8C-B1D778CA4069}" type="datetime1">
              <a:rPr lang="de-DE" smtClean="0"/>
              <a:t>19.01.2024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5B5C3D5-FFD7-6E42-BFE2-2978DD840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96F5240-9B16-4845-B00D-02E275D1A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0818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7FD60F-F0F8-514E-8273-3066F4277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8B294A2-D45E-284F-89DC-8F438BD35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F5B51-63C2-DE4D-9641-10D70A902779}" type="datetime1">
              <a:rPr lang="de-DE" smtClean="0"/>
              <a:t>19.01.2024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6395B25-4F91-D649-ADF3-19512DDE7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7EAEE9A-7D9C-D24A-BED1-F0128F203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1093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6544229-BA7C-7F40-B2D0-F5CD26A00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A2E2C-854B-5043-9F28-81CE84E4CE9E}" type="datetime1">
              <a:rPr lang="de-DE" smtClean="0"/>
              <a:t>19.01.2024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38CFF7A-B719-754A-9AAB-F30DA8DB3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80415ED-C2DD-BA45-953B-13EB71863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2125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E08CDE-2030-9441-B082-C86325812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022432F-6016-B640-8CC4-D538D7AE5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DEBA048-ADA0-0D4F-9766-5BE496C9E3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C70D3CA-78AD-584B-85C8-10E40BFB1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E1008-555F-4545-A327-515E964BD9D5}" type="datetime1">
              <a:rPr lang="de-DE" smtClean="0"/>
              <a:t>19.01.2024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D87725F-0D5F-0A47-BB92-0889894D2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B4E64C0-DAD4-B542-86BC-79D3849C7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1230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EE766C-09CC-344C-8668-45F80601E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02BE2A9-4158-214B-9977-AB5D1412FA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0E167A1-D9C3-8E4C-83FD-271AE78E2D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5111A98-24CB-744E-9629-F179357EE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2E3CB-049F-7644-8A09-39BDCB893F51}" type="datetime1">
              <a:rPr lang="de-DE" smtClean="0"/>
              <a:t>19.01.2024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58042FA-DC6A-F54F-B8BF-CD4B02649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1846D14-05A8-7349-938B-31FFDC2C9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6907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38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4463E67-82A0-7245-A498-F74BA9CED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CD40BA4-4F90-FB47-8A52-1E5015ACE4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004CE06-DFC0-0644-9FAE-9F9D8E5C18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46378" y="6356350"/>
            <a:ext cx="861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CD7A56E-96F8-AB4E-B374-24737CBA3C80}" type="datetime1">
              <a:rPr lang="de-DE" smtClean="0"/>
              <a:pPr/>
              <a:t>19.01.2024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0D69B09-9B0E-6740-A4A5-40EA8FE0C8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57302" y="6356350"/>
            <a:ext cx="62270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A6B963E-5F8E-E64B-962C-EFF75FEABB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7418" y="6356350"/>
            <a:ext cx="533638" cy="365125"/>
          </a:xfrm>
          <a:prstGeom prst="rect">
            <a:avLst/>
          </a:prstGeom>
          <a:solidFill>
            <a:srgbClr val="1C3828"/>
          </a:solidFill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AFC48684-6AA6-554B-B7CE-DFCA1582D88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B4655C19-EF02-2043-A55E-B8C9D5E3A61D}"/>
              </a:ext>
            </a:extLst>
          </p:cNvPr>
          <p:cNvSpPr txBox="1">
            <a:spLocks/>
          </p:cNvSpPr>
          <p:nvPr userDrawn="1"/>
        </p:nvSpPr>
        <p:spPr>
          <a:xfrm>
            <a:off x="8499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>
              <a:solidFill>
                <a:srgbClr val="86B64B"/>
              </a:solidFill>
            </a:endParaRPr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DCC43457-7637-DE4C-B0AE-DD4B1E42577A}"/>
              </a:ext>
            </a:extLst>
          </p:cNvPr>
          <p:cNvSpPr txBox="1">
            <a:spLocks/>
          </p:cNvSpPr>
          <p:nvPr userDrawn="1"/>
        </p:nvSpPr>
        <p:spPr>
          <a:xfrm>
            <a:off x="803032" y="6356350"/>
            <a:ext cx="2012584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b="1" dirty="0" err="1">
                <a:solidFill>
                  <a:srgbClr val="86B64B"/>
                </a:solidFill>
              </a:rPr>
              <a:t>wildoekologie-heute.de</a:t>
            </a:r>
            <a:endParaRPr lang="de-DE" b="1" dirty="0">
              <a:solidFill>
                <a:srgbClr val="86B64B"/>
              </a:solidFill>
            </a:endParaRPr>
          </a:p>
        </p:txBody>
      </p:sp>
      <p:sp>
        <p:nvSpPr>
          <p:cNvPr id="12" name="Linie">
            <a:extLst>
              <a:ext uri="{FF2B5EF4-FFF2-40B4-BE49-F238E27FC236}">
                <a16:creationId xmlns:a16="http://schemas.microsoft.com/office/drawing/2014/main" id="{AC6E7360-774F-7C4D-BEA3-FC93283743EE}"/>
              </a:ext>
            </a:extLst>
          </p:cNvPr>
          <p:cNvSpPr/>
          <p:nvPr userDrawn="1"/>
        </p:nvSpPr>
        <p:spPr>
          <a:xfrm flipV="1">
            <a:off x="11379608" y="6404030"/>
            <a:ext cx="0" cy="247107"/>
          </a:xfrm>
          <a:prstGeom prst="line">
            <a:avLst/>
          </a:prstGeom>
          <a:ln w="25400">
            <a:solidFill>
              <a:srgbClr val="86B64B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 spc="0">
                <a:solidFill>
                  <a:srgbClr val="000000"/>
                </a:solidFill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71567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audio" Target="../media/media11.m4a"/><Relationship Id="rId7" Type="http://schemas.openxmlformats.org/officeDocument/2006/relationships/image" Target="../media/image39.emf"/><Relationship Id="rId2" Type="http://schemas.microsoft.com/office/2007/relationships/media" Target="../media/media11.m4a"/><Relationship Id="rId1" Type="http://schemas.openxmlformats.org/officeDocument/2006/relationships/tags" Target="../tags/tag6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4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3.m4a"/><Relationship Id="rId7" Type="http://schemas.openxmlformats.org/officeDocument/2006/relationships/image" Target="../media/image4.JP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jp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microsoft.com/office/2007/relationships/hdphoto" Target="../media/hdphoto1.wdp"/><Relationship Id="rId11" Type="http://schemas.openxmlformats.org/officeDocument/2006/relationships/image" Target="../media/image1.png"/><Relationship Id="rId5" Type="http://schemas.openxmlformats.org/officeDocument/2006/relationships/image" Target="../media/image17.png"/><Relationship Id="rId10" Type="http://schemas.openxmlformats.org/officeDocument/2006/relationships/image" Target="../media/image21.jpg"/><Relationship Id="rId4" Type="http://schemas.openxmlformats.org/officeDocument/2006/relationships/image" Target="../media/image16.jpeg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3" Type="http://schemas.openxmlformats.org/officeDocument/2006/relationships/audio" Target="../media/media7.m4a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chart" Target="../charts/chart1.xml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5.svg"/><Relationship Id="rId1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9.m4a"/><Relationship Id="rId7" Type="http://schemas.openxmlformats.org/officeDocument/2006/relationships/image" Target="../media/image34.jpg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image" Target="../media/image33.jpg"/><Relationship Id="rId5" Type="http://schemas.openxmlformats.org/officeDocument/2006/relationships/image" Target="../media/image32.jpe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0056B3C-4E82-2642-AF93-D45FAF0161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39082" y="6356350"/>
            <a:ext cx="1068943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1BC0C2-C20F-1D47-A5D3-3C96DBBDCBBD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99913A7-0454-3B4A-B6F5-E5D7D48CD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2E4EA4-EBF1-2A40-B965-39C326A9E55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C454708-1E25-1675-154E-BB3CA76A7022}"/>
              </a:ext>
            </a:extLst>
          </p:cNvPr>
          <p:cNvSpPr txBox="1">
            <a:spLocks/>
          </p:cNvSpPr>
          <p:nvPr/>
        </p:nvSpPr>
        <p:spPr>
          <a:xfrm>
            <a:off x="3833198" y="1192437"/>
            <a:ext cx="7736542" cy="6114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000" dirty="0">
                <a:solidFill>
                  <a:prstClr val="white"/>
                </a:solidFill>
                <a:latin typeface="Calibri" panose="020F0502020204030204"/>
              </a:rPr>
              <a:t>1. Wildschäden</a:t>
            </a:r>
            <a:endParaRPr kumimoji="0" lang="de-DE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A2785792-BB38-DA93-59A3-86A32AD74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33384" y="6380870"/>
            <a:ext cx="2459088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Wiederbewaldung und Jagd 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8DB562B-39D9-4A77-B778-482DA779E9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64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8"/>
    </mc:Choice>
    <mc:Fallback xmlns="">
      <p:transition spd="slow" advTm="2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0056B3C-4E82-2642-AF93-D45FAF0161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39082" y="6356350"/>
            <a:ext cx="1068943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1BC0C2-C20F-1D47-A5D3-3C96DBBDCBBD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99913A7-0454-3B4A-B6F5-E5D7D48CD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2E4EA4-EBF1-2A40-B965-39C326A9E55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98E5961-67C5-E017-EBBF-588DF4ABF8C7}"/>
              </a:ext>
            </a:extLst>
          </p:cNvPr>
          <p:cNvSpPr txBox="1">
            <a:spLocks/>
          </p:cNvSpPr>
          <p:nvPr/>
        </p:nvSpPr>
        <p:spPr>
          <a:xfrm>
            <a:off x="528128" y="418459"/>
            <a:ext cx="3075684" cy="6114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Wildschäden erkennen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8E61B18D-47FC-AB0F-5CBC-506FAC54BD2A}"/>
              </a:ext>
            </a:extLst>
          </p:cNvPr>
          <p:cNvSpPr txBox="1">
            <a:spLocks/>
          </p:cNvSpPr>
          <p:nvPr/>
        </p:nvSpPr>
        <p:spPr>
          <a:xfrm>
            <a:off x="528128" y="1016370"/>
            <a:ext cx="2286791" cy="6114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Indikator Eiche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FDC3EAB-BCFE-2041-5CD3-CC020C115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9788" y="1824318"/>
            <a:ext cx="4876800" cy="365760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16BEDEF7-CF9F-9083-FACB-A48B7C826D27}"/>
              </a:ext>
            </a:extLst>
          </p:cNvPr>
          <p:cNvSpPr txBox="1">
            <a:spLocks/>
          </p:cNvSpPr>
          <p:nvPr/>
        </p:nvSpPr>
        <p:spPr>
          <a:xfrm>
            <a:off x="2578933" y="5372737"/>
            <a:ext cx="2620596" cy="6114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Siedenberg-Hardt 2017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0F956A03-38D4-68B1-CF95-EDCBB8DD39E3}"/>
              </a:ext>
            </a:extLst>
          </p:cNvPr>
          <p:cNvSpPr txBox="1">
            <a:spLocks/>
          </p:cNvSpPr>
          <p:nvPr/>
        </p:nvSpPr>
        <p:spPr>
          <a:xfrm>
            <a:off x="7907988" y="5372737"/>
            <a:ext cx="1648388" cy="6114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Hatzfeldt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2009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3EE6831-54DD-2ABC-26D5-1FE1437EDE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935" r="1721" b="1990"/>
          <a:stretch/>
        </p:blipFill>
        <p:spPr>
          <a:xfrm>
            <a:off x="6817166" y="872455"/>
            <a:ext cx="3830032" cy="4576482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362E7816-9829-479C-ACAC-AAC0FB6B8E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00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07"/>
    </mc:Choice>
    <mc:Fallback xmlns="">
      <p:transition spd="slow" advTm="255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0056B3C-4E82-2642-AF93-D45FAF0161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39082" y="6356350"/>
            <a:ext cx="1068943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1BC0C2-C20F-1D47-A5D3-3C96DBBDCBBD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99913A7-0454-3B4A-B6F5-E5D7D48CD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2E4EA4-EBF1-2A40-B965-39C326A9E55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8DC839F-9269-BBC6-44DB-3A7F9479E8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28" y="1834962"/>
            <a:ext cx="4800533" cy="36004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E7CDAF66-5B6F-FE00-EB7A-757916F99C0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00" t="33201" r="9401" b="11151"/>
          <a:stretch/>
        </p:blipFill>
        <p:spPr>
          <a:xfrm>
            <a:off x="5238157" y="1618938"/>
            <a:ext cx="2664296" cy="3816424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5A90CB5C-4097-D2B3-6525-165F4A8A7458}"/>
              </a:ext>
            </a:extLst>
          </p:cNvPr>
          <p:cNvSpPr txBox="1">
            <a:spLocks/>
          </p:cNvSpPr>
          <p:nvPr/>
        </p:nvSpPr>
        <p:spPr>
          <a:xfrm>
            <a:off x="223328" y="194341"/>
            <a:ext cx="3075684" cy="6114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Wildschäden erkennen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AABB4BC-D1B3-CA3F-DD8D-CFC7BA47FD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5739" y="194341"/>
            <a:ext cx="3236713" cy="626859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CB9EBA2-017D-7E93-62D7-81B212DC76D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" t="18500" r="19201" b="19550"/>
          <a:stretch/>
        </p:blipFill>
        <p:spPr>
          <a:xfrm>
            <a:off x="8036700" y="1186890"/>
            <a:ext cx="3816424" cy="4248472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2827BD2-EBA6-4E2B-995A-3214A462E0D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060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849"/>
    </mc:Choice>
    <mc:Fallback xmlns="">
      <p:transition spd="slow" advTm="104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0056B3C-4E82-2642-AF93-D45FAF0161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39082" y="6356350"/>
            <a:ext cx="1068943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1BC0C2-C20F-1D47-A5D3-3C96DBBDCBBD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99913A7-0454-3B4A-B6F5-E5D7D48CD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2E4EA4-EBF1-2A40-B965-39C326A9E55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D1FA4E8-60BF-9BEB-287B-BC14893283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795" y="874991"/>
            <a:ext cx="6349370" cy="4762025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F4141267-F154-9730-E11A-277B322D7DC2}"/>
              </a:ext>
            </a:extLst>
          </p:cNvPr>
          <p:cNvSpPr txBox="1">
            <a:spLocks/>
          </p:cNvSpPr>
          <p:nvPr/>
        </p:nvSpPr>
        <p:spPr>
          <a:xfrm>
            <a:off x="223328" y="194341"/>
            <a:ext cx="3075684" cy="6114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Wildschäden erkennen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6716B6C2-A480-16A1-DC7F-1265AB449C0B}"/>
              </a:ext>
            </a:extLst>
          </p:cNvPr>
          <p:cNvSpPr txBox="1">
            <a:spLocks/>
          </p:cNvSpPr>
          <p:nvPr/>
        </p:nvSpPr>
        <p:spPr>
          <a:xfrm>
            <a:off x="4748664" y="5664099"/>
            <a:ext cx="1849632" cy="4887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Königsforst 2017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6A8CD60-7820-4E9D-9B92-414C9F7ED9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92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59"/>
    </mc:Choice>
    <mc:Fallback xmlns="">
      <p:transition spd="slow" advTm="55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0056B3C-4E82-2642-AF93-D45FAF0161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39082" y="6356350"/>
            <a:ext cx="1068943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1BC0C2-C20F-1D47-A5D3-3C96DBBDCBBD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99913A7-0454-3B4A-B6F5-E5D7D48CD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2E4EA4-EBF1-2A40-B965-39C326A9E55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6212DD2-2755-0C21-D67E-C1E149F511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9969" y="983869"/>
            <a:ext cx="6395089" cy="4805688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F10C2F96-8350-554B-9C45-EF893C11638C}"/>
              </a:ext>
            </a:extLst>
          </p:cNvPr>
          <p:cNvSpPr txBox="1">
            <a:spLocks/>
          </p:cNvSpPr>
          <p:nvPr/>
        </p:nvSpPr>
        <p:spPr>
          <a:xfrm>
            <a:off x="4978542" y="5778391"/>
            <a:ext cx="1849632" cy="4887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Hetzingen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2019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41D6C089-24EF-AF9D-6BD0-E1C5ABC42FB2}"/>
              </a:ext>
            </a:extLst>
          </p:cNvPr>
          <p:cNvSpPr txBox="1">
            <a:spLocks/>
          </p:cNvSpPr>
          <p:nvPr/>
        </p:nvSpPr>
        <p:spPr>
          <a:xfrm>
            <a:off x="393657" y="275024"/>
            <a:ext cx="3075684" cy="6114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Wildschäden erkennen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693DA9A-12F5-44D1-AB2A-29312A4A90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65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49"/>
    </mc:Choice>
    <mc:Fallback xmlns="">
      <p:transition spd="slow" advTm="46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0056B3C-4E82-2642-AF93-D45FAF0161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39082" y="6356350"/>
            <a:ext cx="1068943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1BC0C2-C20F-1D47-A5D3-3C96DBBDCBBD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99913A7-0454-3B4A-B6F5-E5D7D48CD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2E4EA4-EBF1-2A40-B965-39C326A9E55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F8A57B3-FB51-DE41-07E0-1C80EE18286B}"/>
              </a:ext>
            </a:extLst>
          </p:cNvPr>
          <p:cNvSpPr txBox="1">
            <a:spLocks/>
          </p:cNvSpPr>
          <p:nvPr/>
        </p:nvSpPr>
        <p:spPr>
          <a:xfrm>
            <a:off x="392307" y="246837"/>
            <a:ext cx="6385565" cy="61141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Wildschäden: Positionen im „Wald-Wild“-Konflikt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3BCB9CA-9AB2-CA05-60CF-6FB4D3A15F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7693" y="1329151"/>
            <a:ext cx="2641660" cy="373828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5A270B9-1D50-5D16-F603-97C8762D5C99}"/>
              </a:ext>
            </a:extLst>
          </p:cNvPr>
          <p:cNvSpPr txBox="1"/>
          <p:nvPr/>
        </p:nvSpPr>
        <p:spPr>
          <a:xfrm>
            <a:off x="4116942" y="1243339"/>
            <a:ext cx="709108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„Wildschäden und Lebensraum für Wildtiere sollten im Wald neu beurteilt werden. Dabei dürfen nicht nur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Verbissprozente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von Gehölzpflanzen im Fokus stehen. Vielmehr muss bewertet werden, wie viele Bäume pro Flächeneinheit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unverbissen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dem Äser des Wildes entwachsen, damit vorher definierte waldbauliche Ziele erreicht werden können.“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E5C0D84A-F913-30D6-5EF3-7F7F359783A4}"/>
              </a:ext>
            </a:extLst>
          </p:cNvPr>
          <p:cNvSpPr txBox="1">
            <a:spLocks/>
          </p:cNvSpPr>
          <p:nvPr/>
        </p:nvSpPr>
        <p:spPr>
          <a:xfrm>
            <a:off x="4863392" y="4155023"/>
            <a:ext cx="6614026" cy="10712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Der Wald- Wild- Konflikt wird zu einem reinen forstlich- ökonomischen Problem degradiert</a:t>
            </a:r>
          </a:p>
        </p:txBody>
      </p:sp>
      <p:sp>
        <p:nvSpPr>
          <p:cNvPr id="8" name="Pfeil nach rechts 14">
            <a:extLst>
              <a:ext uri="{FF2B5EF4-FFF2-40B4-BE49-F238E27FC236}">
                <a16:creationId xmlns:a16="http://schemas.microsoft.com/office/drawing/2014/main" id="{3DB9F974-F2FF-7E4F-74C6-1202FF198B3E}"/>
              </a:ext>
            </a:extLst>
          </p:cNvPr>
          <p:cNvSpPr/>
          <p:nvPr/>
        </p:nvSpPr>
        <p:spPr>
          <a:xfrm>
            <a:off x="4271731" y="4427256"/>
            <a:ext cx="360040" cy="263386"/>
          </a:xfrm>
          <a:prstGeom prst="rightArrow">
            <a:avLst/>
          </a:prstGeom>
          <a:solidFill>
            <a:schemeClr val="accent6"/>
          </a:solidFill>
          <a:ln>
            <a:solidFill>
              <a:srgbClr val="92D05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4D3165D1-06C7-4A87-9325-EF3B0E9969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137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57"/>
    </mc:Choice>
    <mc:Fallback xmlns="">
      <p:transition spd="slow" advTm="65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99913A7-0454-3B4A-B6F5-E5D7D48CD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2E4EA4-EBF1-2A40-B965-39C326A9E55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2DB56E5-284C-8DBD-4BFA-6E721249DD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811" b="56525"/>
          <a:stretch/>
        </p:blipFill>
        <p:spPr>
          <a:xfrm>
            <a:off x="1245466" y="1018953"/>
            <a:ext cx="2641660" cy="735107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2D3731C7-2A78-9493-54E8-3EB5B85B0C2A}"/>
              </a:ext>
            </a:extLst>
          </p:cNvPr>
          <p:cNvSpPr txBox="1">
            <a:spLocks/>
          </p:cNvSpPr>
          <p:nvPr/>
        </p:nvSpPr>
        <p:spPr>
          <a:xfrm>
            <a:off x="6779602" y="2369097"/>
            <a:ext cx="5472311" cy="6907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Naturschutz, Nachhaltige Nutzung, CO</a:t>
            </a:r>
            <a:r>
              <a:rPr kumimoji="0" lang="de-DE" sz="22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2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- Speicher, Klimaschutz, Trinkwasserschutz …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5B42A27-417F-3DFD-958D-5B3355C094DF}"/>
              </a:ext>
            </a:extLst>
          </p:cNvPr>
          <p:cNvSpPr txBox="1">
            <a:spLocks/>
          </p:cNvSpPr>
          <p:nvPr/>
        </p:nvSpPr>
        <p:spPr>
          <a:xfrm>
            <a:off x="641834" y="1952984"/>
            <a:ext cx="4660127" cy="12705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Der Eigentümer definiert, wie viele </a:t>
            </a:r>
            <a:r>
              <a:rPr kumimoji="0" lang="de-DE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unverbissene</a:t>
            </a:r>
            <a:r>
              <a:rPr kumimoji="0" lang="de-DE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Bäume pro Hektar vorkommen sollen </a:t>
            </a:r>
            <a:r>
              <a:rPr kumimoji="0" lang="de-DE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CC745562-9689-4CE4-8D16-BEC0728DE34C}"/>
              </a:ext>
            </a:extLst>
          </p:cNvPr>
          <p:cNvSpPr txBox="1">
            <a:spLocks/>
          </p:cNvSpPr>
          <p:nvPr/>
        </p:nvSpPr>
        <p:spPr>
          <a:xfrm>
            <a:off x="6892781" y="687375"/>
            <a:ext cx="5118275" cy="6114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„Klimaresiliente“ Wälder </a:t>
            </a:r>
          </a:p>
        </p:txBody>
      </p:sp>
      <p:sp>
        <p:nvSpPr>
          <p:cNvPr id="10" name="Pfeil nach rechts 14">
            <a:extLst>
              <a:ext uri="{FF2B5EF4-FFF2-40B4-BE49-F238E27FC236}">
                <a16:creationId xmlns:a16="http://schemas.microsoft.com/office/drawing/2014/main" id="{D4C67753-DE87-82A3-0FC3-2786AD04C485}"/>
              </a:ext>
            </a:extLst>
          </p:cNvPr>
          <p:cNvSpPr/>
          <p:nvPr/>
        </p:nvSpPr>
        <p:spPr>
          <a:xfrm>
            <a:off x="6265922" y="1568430"/>
            <a:ext cx="360040" cy="26338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>
            <a:solidFill>
              <a:srgbClr val="92D05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49D46E87-F246-03C0-F5F6-546F43DA424C}"/>
              </a:ext>
            </a:extLst>
          </p:cNvPr>
          <p:cNvSpPr txBox="1">
            <a:spLocks/>
          </p:cNvSpPr>
          <p:nvPr/>
        </p:nvSpPr>
        <p:spPr>
          <a:xfrm>
            <a:off x="4296380" y="642471"/>
            <a:ext cx="2457309" cy="6114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Zielsetzungen 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774EBC74-66E0-E695-122A-27A08EBC7D4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463"/>
          <a:stretch/>
        </p:blipFill>
        <p:spPr>
          <a:xfrm>
            <a:off x="1818096" y="3223502"/>
            <a:ext cx="1756126" cy="2002852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66C507B4-904C-0F29-92E2-E923E9E00D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5945" y="2633451"/>
            <a:ext cx="4331689" cy="2993324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10CC1FA7-5F31-5A17-5C81-F316702B7440}"/>
              </a:ext>
            </a:extLst>
          </p:cNvPr>
          <p:cNvSpPr txBox="1">
            <a:spLocks/>
          </p:cNvSpPr>
          <p:nvPr/>
        </p:nvSpPr>
        <p:spPr>
          <a:xfrm>
            <a:off x="357343" y="174068"/>
            <a:ext cx="6401676" cy="61141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Wildschäden: Positionen im „Wald-Wild“-Konflikt 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BFE45EAD-3ABD-F783-123C-1580309B6D5B}"/>
              </a:ext>
            </a:extLst>
          </p:cNvPr>
          <p:cNvSpPr txBox="1">
            <a:spLocks/>
          </p:cNvSpPr>
          <p:nvPr/>
        </p:nvSpPr>
        <p:spPr>
          <a:xfrm>
            <a:off x="641834" y="5378156"/>
            <a:ext cx="4312433" cy="6114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Reduktion des Problems auf nur wenige Baumarten </a:t>
            </a:r>
          </a:p>
        </p:txBody>
      </p: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1B4DCCD9-2803-8633-C179-A8EFF03ED502}"/>
              </a:ext>
            </a:extLst>
          </p:cNvPr>
          <p:cNvCxnSpPr>
            <a:cxnSpLocks/>
          </p:cNvCxnSpPr>
          <p:nvPr/>
        </p:nvCxnSpPr>
        <p:spPr>
          <a:xfrm flipV="1">
            <a:off x="5371535" y="1389663"/>
            <a:ext cx="0" cy="47377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934C4F0F-3579-8C19-ED03-71CCFC43774A}"/>
              </a:ext>
            </a:extLst>
          </p:cNvPr>
          <p:cNvSpPr txBox="1">
            <a:spLocks/>
          </p:cNvSpPr>
          <p:nvPr/>
        </p:nvSpPr>
        <p:spPr>
          <a:xfrm>
            <a:off x="6753689" y="1356121"/>
            <a:ext cx="5118275" cy="6114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600" b="0" dirty="0">
                <a:solidFill>
                  <a:prstClr val="white"/>
                </a:solidFill>
                <a:latin typeface="Calibri" panose="020F0502020204030204"/>
              </a:rPr>
              <a:t>Ökosystemleistungen</a:t>
            </a:r>
            <a:endParaRPr kumimoji="0" lang="de-DE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F0B827B0-C9B2-2D53-4609-5DFA89C98C2B}"/>
              </a:ext>
            </a:extLst>
          </p:cNvPr>
          <p:cNvSpPr txBox="1">
            <a:spLocks/>
          </p:cNvSpPr>
          <p:nvPr/>
        </p:nvSpPr>
        <p:spPr>
          <a:xfrm>
            <a:off x="6779602" y="5559206"/>
            <a:ext cx="5118275" cy="6114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600" b="0" noProof="0" dirty="0">
                <a:solidFill>
                  <a:prstClr val="white"/>
                </a:solidFill>
                <a:latin typeface="Calibri" panose="020F0502020204030204"/>
              </a:rPr>
              <a:t>maximal</a:t>
            </a:r>
            <a:r>
              <a:rPr kumimoji="0" lang="de-DE" sz="2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artenreiche Wälder! </a:t>
            </a:r>
            <a:endParaRPr kumimoji="0" lang="de-DE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13" name="Pfeil nach rechts 14">
            <a:extLst>
              <a:ext uri="{FF2B5EF4-FFF2-40B4-BE49-F238E27FC236}">
                <a16:creationId xmlns:a16="http://schemas.microsoft.com/office/drawing/2014/main" id="{606B6CBC-8596-05E2-5E0B-A54F042317D9}"/>
              </a:ext>
            </a:extLst>
          </p:cNvPr>
          <p:cNvSpPr/>
          <p:nvPr/>
        </p:nvSpPr>
        <p:spPr>
          <a:xfrm>
            <a:off x="6428166" y="5775547"/>
            <a:ext cx="360040" cy="26338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>
            <a:solidFill>
              <a:srgbClr val="92D05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12EE3E6E-6D34-EB31-C2E9-1DFD53DFF7D0}"/>
              </a:ext>
            </a:extLst>
          </p:cNvPr>
          <p:cNvCxnSpPr>
            <a:cxnSpLocks/>
          </p:cNvCxnSpPr>
          <p:nvPr/>
        </p:nvCxnSpPr>
        <p:spPr>
          <a:xfrm>
            <a:off x="6855945" y="6038933"/>
            <a:ext cx="3950003" cy="0"/>
          </a:xfrm>
          <a:prstGeom prst="line">
            <a:avLst/>
          </a:prstGeom>
          <a:ln w="349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el 1">
            <a:extLst>
              <a:ext uri="{FF2B5EF4-FFF2-40B4-BE49-F238E27FC236}">
                <a16:creationId xmlns:a16="http://schemas.microsoft.com/office/drawing/2014/main" id="{6714790C-A55E-E2AE-C984-E97F225BCEF4}"/>
              </a:ext>
            </a:extLst>
          </p:cNvPr>
          <p:cNvSpPr txBox="1">
            <a:spLocks/>
          </p:cNvSpPr>
          <p:nvPr/>
        </p:nvSpPr>
        <p:spPr>
          <a:xfrm>
            <a:off x="6791757" y="6110056"/>
            <a:ext cx="2569059" cy="6114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600" b="0" noProof="0" dirty="0">
                <a:solidFill>
                  <a:prstClr val="white"/>
                </a:solidFill>
                <a:latin typeface="Calibri" panose="020F0502020204030204"/>
              </a:rPr>
              <a:t>Ökosystem Wald!</a:t>
            </a:r>
            <a:endParaRPr kumimoji="0" lang="de-DE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20" name="Pfeil nach rechts 14">
            <a:extLst>
              <a:ext uri="{FF2B5EF4-FFF2-40B4-BE49-F238E27FC236}">
                <a16:creationId xmlns:a16="http://schemas.microsoft.com/office/drawing/2014/main" id="{DB56E42E-0975-9430-DE69-A89E3B0E9574}"/>
              </a:ext>
            </a:extLst>
          </p:cNvPr>
          <p:cNvSpPr/>
          <p:nvPr/>
        </p:nvSpPr>
        <p:spPr>
          <a:xfrm>
            <a:off x="6428166" y="6301282"/>
            <a:ext cx="360040" cy="26338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>
            <a:solidFill>
              <a:srgbClr val="92D05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663DEE9C-4C30-2AD2-36F8-AE2CF682C384}"/>
              </a:ext>
            </a:extLst>
          </p:cNvPr>
          <p:cNvCxnSpPr>
            <a:cxnSpLocks/>
          </p:cNvCxnSpPr>
          <p:nvPr/>
        </p:nvCxnSpPr>
        <p:spPr>
          <a:xfrm>
            <a:off x="6892781" y="6564668"/>
            <a:ext cx="2345487" cy="0"/>
          </a:xfrm>
          <a:prstGeom prst="line">
            <a:avLst/>
          </a:prstGeom>
          <a:ln w="349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27E0F68-E2C6-408E-A8E7-8786EBB53FA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310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281"/>
    </mc:Choice>
    <mc:Fallback xmlns="">
      <p:transition spd="slow" advTm="94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9" grpId="0"/>
      <p:bldP spid="10" grpId="0" animBg="1"/>
      <p:bldP spid="11" grpId="0"/>
      <p:bldP spid="2" grpId="0"/>
      <p:bldP spid="3" grpId="0"/>
      <p:bldP spid="13" grpId="0" animBg="1"/>
      <p:bldP spid="19" grpId="0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0056B3C-4E82-2642-AF93-D45FAF0161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39082" y="6356350"/>
            <a:ext cx="1068943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1BC0C2-C20F-1D47-A5D3-3C96DBBDCBBD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99913A7-0454-3B4A-B6F5-E5D7D48CD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2E4EA4-EBF1-2A40-B965-39C326A9E55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BFF3DBE-16D7-E1DF-FF3D-6E195AF8F0C1}"/>
              </a:ext>
            </a:extLst>
          </p:cNvPr>
          <p:cNvSpPr txBox="1">
            <a:spLocks/>
          </p:cNvSpPr>
          <p:nvPr/>
        </p:nvSpPr>
        <p:spPr>
          <a:xfrm>
            <a:off x="223328" y="194341"/>
            <a:ext cx="3075684" cy="6114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Wildschäden erkennen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2FAB2E7-E676-2165-65FB-448DAEA37377}"/>
              </a:ext>
            </a:extLst>
          </p:cNvPr>
          <p:cNvSpPr txBox="1"/>
          <p:nvPr/>
        </p:nvSpPr>
        <p:spPr>
          <a:xfrm>
            <a:off x="652995" y="1074073"/>
            <a:ext cx="619288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Unwissenheit über das Ausmaß der Schäden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579F3AE-3283-49C3-0F15-B4CF43D566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167" y="1618309"/>
            <a:ext cx="5779008" cy="4334256"/>
          </a:xfrm>
          <a:prstGeom prst="rect">
            <a:avLst/>
          </a:prstGeom>
        </p:spPr>
      </p:pic>
      <p:sp>
        <p:nvSpPr>
          <p:cNvPr id="7" name="Pfeil nach rechts 16">
            <a:extLst>
              <a:ext uri="{FF2B5EF4-FFF2-40B4-BE49-F238E27FC236}">
                <a16:creationId xmlns:a16="http://schemas.microsoft.com/office/drawing/2014/main" id="{E7487706-43BC-CB43-045B-0EC3AF945141}"/>
              </a:ext>
            </a:extLst>
          </p:cNvPr>
          <p:cNvSpPr/>
          <p:nvPr/>
        </p:nvSpPr>
        <p:spPr>
          <a:xfrm>
            <a:off x="7306228" y="3429000"/>
            <a:ext cx="358587" cy="265201"/>
          </a:xfrm>
          <a:prstGeom prst="rightArrow">
            <a:avLst/>
          </a:prstGeom>
          <a:solidFill>
            <a:schemeClr val="accent6"/>
          </a:solidFill>
          <a:ln>
            <a:solidFill>
              <a:srgbClr val="86B64B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E75A3F13-A534-BC49-416F-5386F2630A53}"/>
              </a:ext>
            </a:extLst>
          </p:cNvPr>
          <p:cNvSpPr txBox="1">
            <a:spLocks/>
          </p:cNvSpPr>
          <p:nvPr/>
        </p:nvSpPr>
        <p:spPr>
          <a:xfrm>
            <a:off x="7789540" y="3261202"/>
            <a:ext cx="3990084" cy="6114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Artenarme, z. T. devastierte Waldverjüngung wird als „Normalzustand“ angesehen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9D0EC96-02C9-385B-EFE9-4DA50BB112B7}"/>
              </a:ext>
            </a:extLst>
          </p:cNvPr>
          <p:cNvSpPr txBox="1">
            <a:spLocks/>
          </p:cNvSpPr>
          <p:nvPr/>
        </p:nvSpPr>
        <p:spPr>
          <a:xfrm>
            <a:off x="7789540" y="1006890"/>
            <a:ext cx="3990084" cy="6114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Shifting Baselines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10" name="Pfeil nach rechts 16">
            <a:extLst>
              <a:ext uri="{FF2B5EF4-FFF2-40B4-BE49-F238E27FC236}">
                <a16:creationId xmlns:a16="http://schemas.microsoft.com/office/drawing/2014/main" id="{9CF08F9D-0EE1-B698-03D6-706428DB0F8A}"/>
              </a:ext>
            </a:extLst>
          </p:cNvPr>
          <p:cNvSpPr/>
          <p:nvPr/>
        </p:nvSpPr>
        <p:spPr>
          <a:xfrm>
            <a:off x="7297268" y="2118858"/>
            <a:ext cx="358587" cy="265201"/>
          </a:xfrm>
          <a:prstGeom prst="rightArrow">
            <a:avLst/>
          </a:prstGeom>
          <a:solidFill>
            <a:schemeClr val="accent6"/>
          </a:solidFill>
          <a:ln>
            <a:solidFill>
              <a:srgbClr val="86B64B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C49A75B4-D0E6-C786-BA1F-6EFEC16571A8}"/>
              </a:ext>
            </a:extLst>
          </p:cNvPr>
          <p:cNvSpPr txBox="1">
            <a:spLocks/>
          </p:cNvSpPr>
          <p:nvPr/>
        </p:nvSpPr>
        <p:spPr>
          <a:xfrm>
            <a:off x="7789540" y="1753875"/>
            <a:ext cx="3990084" cy="995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Schleichende Zunahme des Schalenwilds damit der Wildschäden über Jahrzehnte  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DFAD9192-BDCB-48F5-67D4-B28E54770A15}"/>
              </a:ext>
            </a:extLst>
          </p:cNvPr>
          <p:cNvSpPr txBox="1">
            <a:spLocks/>
          </p:cNvSpPr>
          <p:nvPr/>
        </p:nvSpPr>
        <p:spPr>
          <a:xfrm>
            <a:off x="7789540" y="4621350"/>
            <a:ext cx="3990084" cy="6114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Jäger und Waldbesitzer haben sich an Zustände gewöhnt</a:t>
            </a:r>
          </a:p>
        </p:txBody>
      </p:sp>
      <p:sp>
        <p:nvSpPr>
          <p:cNvPr id="13" name="Pfeil nach rechts 16">
            <a:extLst>
              <a:ext uri="{FF2B5EF4-FFF2-40B4-BE49-F238E27FC236}">
                <a16:creationId xmlns:a16="http://schemas.microsoft.com/office/drawing/2014/main" id="{6084DCB6-65A1-D197-F071-31A45D93BA67}"/>
              </a:ext>
            </a:extLst>
          </p:cNvPr>
          <p:cNvSpPr/>
          <p:nvPr/>
        </p:nvSpPr>
        <p:spPr>
          <a:xfrm>
            <a:off x="7306228" y="4794458"/>
            <a:ext cx="358587" cy="265201"/>
          </a:xfrm>
          <a:prstGeom prst="rightArrow">
            <a:avLst/>
          </a:prstGeom>
          <a:solidFill>
            <a:schemeClr val="accent6"/>
          </a:solidFill>
          <a:ln>
            <a:solidFill>
              <a:srgbClr val="86B64B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Datumsplatzhalter 3">
            <a:extLst>
              <a:ext uri="{FF2B5EF4-FFF2-40B4-BE49-F238E27FC236}">
                <a16:creationId xmlns:a16="http://schemas.microsoft.com/office/drawing/2014/main" id="{2B851EBA-AB8D-609F-6965-C41A52D285E4}"/>
              </a:ext>
            </a:extLst>
          </p:cNvPr>
          <p:cNvSpPr txBox="1">
            <a:spLocks/>
          </p:cNvSpPr>
          <p:nvPr/>
        </p:nvSpPr>
        <p:spPr>
          <a:xfrm>
            <a:off x="5090474" y="5928998"/>
            <a:ext cx="14622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hangingPunct="1">
              <a:defRPr/>
            </a:pPr>
            <a:r>
              <a:rPr lang="de-DE" sz="180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Hagen 2017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FE3B0927-E87C-46EE-9638-D46A2B043B3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813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444"/>
    </mc:Choice>
    <mc:Fallback xmlns="">
      <p:transition spd="slow" advTm="180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7" grpId="0" animBg="1"/>
      <p:bldP spid="8" grpId="0"/>
      <p:bldP spid="9" grpId="0"/>
      <p:bldP spid="10" grpId="0" animBg="1"/>
      <p:bldP spid="11" grpId="0"/>
      <p:bldP spid="12" grpId="0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46660" y="6356350"/>
            <a:ext cx="961366" cy="365125"/>
          </a:xfrm>
        </p:spPr>
        <p:txBody>
          <a:bodyPr/>
          <a:lstStyle/>
          <a:p>
            <a:fld id="{73365F9F-8419-134A-AEE6-A7AFA7F07F62}" type="datetime1">
              <a:rPr lang="de-DE" smtClean="0"/>
              <a:t>19.01.2024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5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A6A287BE-9CBD-43D5-68CE-158DDA0AC581}"/>
              </a:ext>
            </a:extLst>
          </p:cNvPr>
          <p:cNvSpPr txBox="1">
            <a:spLocks/>
          </p:cNvSpPr>
          <p:nvPr/>
        </p:nvSpPr>
        <p:spPr>
          <a:xfrm>
            <a:off x="8624989" y="4388571"/>
            <a:ext cx="2231667" cy="386236"/>
          </a:xfrm>
          <a:prstGeom prst="rect">
            <a:avLst/>
          </a:prstGeom>
        </p:spPr>
        <p:txBody>
          <a:bodyPr vert="horz" lIns="91416" tIns="45708" rIns="91416" bIns="45708" rtlCol="0" anchor="t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1799" dirty="0"/>
              <a:t>Arnsberger Wald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EA9FED0-D9A9-C590-51BA-5AB803D8F3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56" y="1326272"/>
            <a:ext cx="3017579" cy="2263184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791D7596-CC2E-86C8-A9FA-D761F225D649}"/>
              </a:ext>
            </a:extLst>
          </p:cNvPr>
          <p:cNvSpPr txBox="1">
            <a:spLocks/>
          </p:cNvSpPr>
          <p:nvPr/>
        </p:nvSpPr>
        <p:spPr>
          <a:xfrm>
            <a:off x="164118" y="3585755"/>
            <a:ext cx="2231667" cy="386236"/>
          </a:xfrm>
          <a:prstGeom prst="rect">
            <a:avLst/>
          </a:prstGeom>
        </p:spPr>
        <p:txBody>
          <a:bodyPr vert="horz" lIns="91416" tIns="45708" rIns="91416" bIns="45708" rtlCol="0" anchor="t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1799" dirty="0"/>
              <a:t>Egge/ Ostwestfalen 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2D1E6C00-F3AB-2BB4-8DDA-767911396097}"/>
              </a:ext>
            </a:extLst>
          </p:cNvPr>
          <p:cNvSpPr txBox="1">
            <a:spLocks/>
          </p:cNvSpPr>
          <p:nvPr/>
        </p:nvSpPr>
        <p:spPr>
          <a:xfrm>
            <a:off x="8638827" y="2196658"/>
            <a:ext cx="2231667" cy="386236"/>
          </a:xfrm>
          <a:prstGeom prst="rect">
            <a:avLst/>
          </a:prstGeom>
        </p:spPr>
        <p:txBody>
          <a:bodyPr vert="horz" lIns="91416" tIns="45708" rIns="91416" bIns="45708" rtlCol="0" anchor="t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1799" dirty="0"/>
              <a:t>Sauerland 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16EDDEB5-4A14-BC95-72BB-7640952425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801" y="390979"/>
            <a:ext cx="3116696" cy="182422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0EC3D8E-866C-5764-7760-6A4A7B2323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6" y="3881304"/>
            <a:ext cx="3013679" cy="2260259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00F1E2FE-B3A7-F818-8BB5-0F1F019CA144}"/>
              </a:ext>
            </a:extLst>
          </p:cNvPr>
          <p:cNvSpPr txBox="1">
            <a:spLocks/>
          </p:cNvSpPr>
          <p:nvPr/>
        </p:nvSpPr>
        <p:spPr>
          <a:xfrm>
            <a:off x="331343" y="6148768"/>
            <a:ext cx="2231667" cy="386236"/>
          </a:xfrm>
          <a:prstGeom prst="rect">
            <a:avLst/>
          </a:prstGeom>
        </p:spPr>
        <p:txBody>
          <a:bodyPr vert="horz" lIns="91416" tIns="45708" rIns="91416" bIns="45708" rtlCol="0" anchor="t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1799" dirty="0"/>
              <a:t>Märkisches Hügelland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C516FA11-911F-B920-C2F0-BE3F8BEFE1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202" y="1326272"/>
            <a:ext cx="1757545" cy="2268140"/>
          </a:xfrm>
          <a:prstGeom prst="rect">
            <a:avLst/>
          </a:prstGeom>
        </p:spPr>
      </p:pic>
      <p:sp>
        <p:nvSpPr>
          <p:cNvPr id="15" name="Titel 1">
            <a:extLst>
              <a:ext uri="{FF2B5EF4-FFF2-40B4-BE49-F238E27FC236}">
                <a16:creationId xmlns:a16="http://schemas.microsoft.com/office/drawing/2014/main" id="{C465CDF3-76EF-2B35-CA58-22EC6F59AAA0}"/>
              </a:ext>
            </a:extLst>
          </p:cNvPr>
          <p:cNvSpPr txBox="1">
            <a:spLocks/>
          </p:cNvSpPr>
          <p:nvPr/>
        </p:nvSpPr>
        <p:spPr>
          <a:xfrm>
            <a:off x="3448751" y="3612856"/>
            <a:ext cx="2231667" cy="386236"/>
          </a:xfrm>
          <a:prstGeom prst="rect">
            <a:avLst/>
          </a:prstGeom>
        </p:spPr>
        <p:txBody>
          <a:bodyPr vert="horz" lIns="91416" tIns="45708" rIns="91416" bIns="45708" rtlCol="0" anchor="t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1799" dirty="0"/>
              <a:t>Münsterland 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57986BF1-960A-6822-92F5-4C6B8FD429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148" y="3882358"/>
            <a:ext cx="1776305" cy="2259207"/>
          </a:xfrm>
          <a:prstGeom prst="rect">
            <a:avLst/>
          </a:prstGeom>
        </p:spPr>
      </p:pic>
      <p:sp>
        <p:nvSpPr>
          <p:cNvPr id="17" name="Titel 1">
            <a:extLst>
              <a:ext uri="{FF2B5EF4-FFF2-40B4-BE49-F238E27FC236}">
                <a16:creationId xmlns:a16="http://schemas.microsoft.com/office/drawing/2014/main" id="{7BEEBF42-81BA-737A-DF47-78A927EEB561}"/>
              </a:ext>
            </a:extLst>
          </p:cNvPr>
          <p:cNvSpPr txBox="1">
            <a:spLocks/>
          </p:cNvSpPr>
          <p:nvPr/>
        </p:nvSpPr>
        <p:spPr>
          <a:xfrm>
            <a:off x="3567001" y="6173019"/>
            <a:ext cx="2231667" cy="386236"/>
          </a:xfrm>
          <a:prstGeom prst="rect">
            <a:avLst/>
          </a:prstGeom>
        </p:spPr>
        <p:txBody>
          <a:bodyPr vert="horz" lIns="91416" tIns="45708" rIns="91416" bIns="45708" rtlCol="0" anchor="t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1799" dirty="0"/>
              <a:t>Eifel 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C1D3B4B0-3C9C-9191-AA7E-86C98B6732A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970" y="388330"/>
            <a:ext cx="2955698" cy="1826400"/>
          </a:xfrm>
          <a:prstGeom prst="rect">
            <a:avLst/>
          </a:prstGeom>
        </p:spPr>
      </p:pic>
      <p:sp>
        <p:nvSpPr>
          <p:cNvPr id="19" name="Titel 1">
            <a:extLst>
              <a:ext uri="{FF2B5EF4-FFF2-40B4-BE49-F238E27FC236}">
                <a16:creationId xmlns:a16="http://schemas.microsoft.com/office/drawing/2014/main" id="{213AF209-4431-EBBB-7E74-A546ACAE8D26}"/>
              </a:ext>
            </a:extLst>
          </p:cNvPr>
          <p:cNvSpPr txBox="1">
            <a:spLocks/>
          </p:cNvSpPr>
          <p:nvPr/>
        </p:nvSpPr>
        <p:spPr>
          <a:xfrm>
            <a:off x="5562168" y="2196657"/>
            <a:ext cx="2231667" cy="320050"/>
          </a:xfrm>
          <a:prstGeom prst="rect">
            <a:avLst/>
          </a:prstGeom>
        </p:spPr>
        <p:txBody>
          <a:bodyPr vert="horz" lIns="91416" tIns="45708" rIns="91416" bIns="45708" rtlCol="0" anchor="t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1799" dirty="0"/>
              <a:t>Niederrhein</a:t>
            </a:r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865196D9-EF24-E36F-A39C-D34E9F92B1EE}"/>
              </a:ext>
            </a:extLst>
          </p:cNvPr>
          <p:cNvSpPr txBox="1">
            <a:spLocks/>
          </p:cNvSpPr>
          <p:nvPr/>
        </p:nvSpPr>
        <p:spPr>
          <a:xfrm>
            <a:off x="5566674" y="4164086"/>
            <a:ext cx="2231667" cy="386236"/>
          </a:xfrm>
          <a:prstGeom prst="rect">
            <a:avLst/>
          </a:prstGeom>
        </p:spPr>
        <p:txBody>
          <a:bodyPr vert="horz" lIns="91416" tIns="45708" rIns="91416" bIns="45708" rtlCol="0" anchor="t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1799" dirty="0" err="1"/>
              <a:t>Üfter</a:t>
            </a:r>
            <a:r>
              <a:rPr lang="de-DE" sz="1799" dirty="0"/>
              <a:t> Mark </a:t>
            </a:r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D3BABBBE-71F7-97F2-E318-948D763E2640}"/>
              </a:ext>
            </a:extLst>
          </p:cNvPr>
          <p:cNvSpPr txBox="1">
            <a:spLocks/>
          </p:cNvSpPr>
          <p:nvPr/>
        </p:nvSpPr>
        <p:spPr>
          <a:xfrm>
            <a:off x="5639337" y="6208191"/>
            <a:ext cx="2231667" cy="386236"/>
          </a:xfrm>
          <a:prstGeom prst="rect">
            <a:avLst/>
          </a:prstGeom>
        </p:spPr>
        <p:txBody>
          <a:bodyPr vert="horz" lIns="91416" tIns="45708" rIns="91416" bIns="45708" rtlCol="0" anchor="t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1799" dirty="0"/>
              <a:t>Siegerland</a:t>
            </a:r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38DC5EAA-3BFB-D9C8-8EFB-540088F661F2}"/>
              </a:ext>
            </a:extLst>
          </p:cNvPr>
          <p:cNvSpPr txBox="1">
            <a:spLocks/>
          </p:cNvSpPr>
          <p:nvPr/>
        </p:nvSpPr>
        <p:spPr>
          <a:xfrm>
            <a:off x="8689252" y="6202139"/>
            <a:ext cx="1900663" cy="386236"/>
          </a:xfrm>
          <a:prstGeom prst="rect">
            <a:avLst/>
          </a:prstGeom>
        </p:spPr>
        <p:txBody>
          <a:bodyPr vert="horz" lIns="91416" tIns="45708" rIns="91416" bIns="45708" rtlCol="0" anchor="t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1799" dirty="0"/>
              <a:t>Reichswald Kleve 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579C40B0-055C-D28B-FADE-F073EADA01F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451" y="2450224"/>
            <a:ext cx="2930064" cy="1675973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22F35BA4-B83E-4860-8843-4578766D77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011" y="4532216"/>
            <a:ext cx="2411132" cy="1675973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DBEA3EFE-03D6-24B1-9A53-719307B1809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36" y="2469429"/>
            <a:ext cx="3131560" cy="1930412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2C1B8474-7DA5-439D-26E8-31821EF51B8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36" y="4687731"/>
            <a:ext cx="2354531" cy="1495942"/>
          </a:xfrm>
          <a:prstGeom prst="rect">
            <a:avLst/>
          </a:prstGeom>
        </p:spPr>
      </p:pic>
      <p:sp>
        <p:nvSpPr>
          <p:cNvPr id="27" name="Titel 1">
            <a:extLst>
              <a:ext uri="{FF2B5EF4-FFF2-40B4-BE49-F238E27FC236}">
                <a16:creationId xmlns:a16="http://schemas.microsoft.com/office/drawing/2014/main" id="{D83B4AC2-F5C4-DD6A-F0F1-2E2913C74DF4}"/>
              </a:ext>
            </a:extLst>
          </p:cNvPr>
          <p:cNvSpPr txBox="1">
            <a:spLocks/>
          </p:cNvSpPr>
          <p:nvPr/>
        </p:nvSpPr>
        <p:spPr>
          <a:xfrm>
            <a:off x="432327" y="388330"/>
            <a:ext cx="3446828" cy="64239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DE" sz="2800" b="0" dirty="0"/>
              <a:t>Wildschäden im Wald</a:t>
            </a:r>
            <a:br>
              <a:rPr lang="de-DE" sz="2800" b="0" dirty="0"/>
            </a:br>
            <a:r>
              <a:rPr lang="de-DE" sz="2800" b="0" dirty="0"/>
              <a:t>Flächendeckendes Problem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AF51FB4-550A-494F-912D-BF79B4219E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82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34"/>
    </mc:Choice>
    <mc:Fallback xmlns="">
      <p:transition spd="slow" advTm="33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46660" y="6356350"/>
            <a:ext cx="961366" cy="365125"/>
          </a:xfrm>
        </p:spPr>
        <p:txBody>
          <a:bodyPr/>
          <a:lstStyle/>
          <a:p>
            <a:fld id="{73365F9F-8419-134A-AEE6-A7AFA7F07F62}" type="datetime1">
              <a:rPr lang="de-DE" smtClean="0"/>
              <a:t>19.01.2024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6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736E24C0-FD89-01C3-95BA-D2A8DC06C5D2}"/>
              </a:ext>
            </a:extLst>
          </p:cNvPr>
          <p:cNvSpPr txBox="1">
            <a:spLocks/>
          </p:cNvSpPr>
          <p:nvPr/>
        </p:nvSpPr>
        <p:spPr>
          <a:xfrm>
            <a:off x="28592" y="142846"/>
            <a:ext cx="3167095" cy="64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 sz="2600" b="0" dirty="0"/>
              <a:t>Wildschäden im Wald</a:t>
            </a:r>
          </a:p>
        </p:txBody>
      </p:sp>
      <p:sp>
        <p:nvSpPr>
          <p:cNvPr id="7" name="Freihandform 3">
            <a:extLst>
              <a:ext uri="{FF2B5EF4-FFF2-40B4-BE49-F238E27FC236}">
                <a16:creationId xmlns:a16="http://schemas.microsoft.com/office/drawing/2014/main" id="{548BC701-17C4-F94C-FC98-36DCD64C6D52}"/>
              </a:ext>
            </a:extLst>
          </p:cNvPr>
          <p:cNvSpPr/>
          <p:nvPr/>
        </p:nvSpPr>
        <p:spPr>
          <a:xfrm>
            <a:off x="10469854" y="3164897"/>
            <a:ext cx="1672551" cy="34073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r>
              <a:rPr lang="de-DE" sz="1600" dirty="0">
                <a:solidFill>
                  <a:prstClr val="white"/>
                </a:solidFill>
                <a:latin typeface="Arial" pitchFamily="34"/>
                <a:ea typeface="Microsoft YaHei" pitchFamily="2"/>
                <a:cs typeface="Microsoft YaHei" pitchFamily="2"/>
              </a:rPr>
              <a:t>Siegerland 2014</a:t>
            </a:r>
          </a:p>
        </p:txBody>
      </p:sp>
      <p:sp>
        <p:nvSpPr>
          <p:cNvPr id="8" name="Freihandform 5">
            <a:extLst>
              <a:ext uri="{FF2B5EF4-FFF2-40B4-BE49-F238E27FC236}">
                <a16:creationId xmlns:a16="http://schemas.microsoft.com/office/drawing/2014/main" id="{69472855-E4EB-C5D9-EA4F-0BE2339CA5FA}"/>
              </a:ext>
            </a:extLst>
          </p:cNvPr>
          <p:cNvSpPr>
            <a:spLocks/>
          </p:cNvSpPr>
          <p:nvPr/>
        </p:nvSpPr>
        <p:spPr bwMode="auto">
          <a:xfrm>
            <a:off x="134127" y="805227"/>
            <a:ext cx="2711105" cy="479235"/>
          </a:xfrm>
          <a:custGeom>
            <a:avLst/>
            <a:gdLst>
              <a:gd name="T0" fmla="*/ 2401608 w 21600"/>
              <a:gd name="T1" fmla="*/ 0 h 21600"/>
              <a:gd name="T2" fmla="*/ 4803216 w 21600"/>
              <a:gd name="T3" fmla="*/ 231923 h 21600"/>
              <a:gd name="T4" fmla="*/ 2401608 w 21600"/>
              <a:gd name="T5" fmla="*/ 463846 h 21600"/>
              <a:gd name="T6" fmla="*/ 0 w 21600"/>
              <a:gd name="T7" fmla="*/ 231923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r>
              <a:rPr lang="de-DE" altLang="de-DE" sz="2500" dirty="0">
                <a:solidFill>
                  <a:prstClr val="white"/>
                </a:solidFill>
                <a:latin typeface="+mn-lt"/>
                <a:ea typeface="Microsoft YaHei" panose="020B0503020204020204" pitchFamily="34" charset="-122"/>
              </a:rPr>
              <a:t>Forstschutz in NRW</a:t>
            </a:r>
          </a:p>
        </p:txBody>
      </p:sp>
      <p:sp>
        <p:nvSpPr>
          <p:cNvPr id="9" name="Freihandform 3">
            <a:extLst>
              <a:ext uri="{FF2B5EF4-FFF2-40B4-BE49-F238E27FC236}">
                <a16:creationId xmlns:a16="http://schemas.microsoft.com/office/drawing/2014/main" id="{6A80188A-ACAA-3188-612B-E0DAE21E193B}"/>
              </a:ext>
            </a:extLst>
          </p:cNvPr>
          <p:cNvSpPr/>
          <p:nvPr/>
        </p:nvSpPr>
        <p:spPr>
          <a:xfrm>
            <a:off x="28592" y="5436096"/>
            <a:ext cx="2225972" cy="34073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r>
              <a:rPr lang="de-DE" sz="1600" dirty="0">
                <a:solidFill>
                  <a:prstClr val="white"/>
                </a:solidFill>
                <a:latin typeface="Arial" pitchFamily="34"/>
                <a:ea typeface="Microsoft YaHei" pitchFamily="2"/>
                <a:cs typeface="Microsoft YaHei" pitchFamily="2"/>
              </a:rPr>
              <a:t>Arnsberger Wald 2017</a:t>
            </a:r>
          </a:p>
        </p:txBody>
      </p:sp>
      <p:sp>
        <p:nvSpPr>
          <p:cNvPr id="10" name="Freihandform 3">
            <a:extLst>
              <a:ext uri="{FF2B5EF4-FFF2-40B4-BE49-F238E27FC236}">
                <a16:creationId xmlns:a16="http://schemas.microsoft.com/office/drawing/2014/main" id="{ADF7631D-F14A-F4CA-022D-40E38FE6A929}"/>
              </a:ext>
            </a:extLst>
          </p:cNvPr>
          <p:cNvSpPr/>
          <p:nvPr/>
        </p:nvSpPr>
        <p:spPr>
          <a:xfrm>
            <a:off x="2668987" y="5988721"/>
            <a:ext cx="2709694" cy="34073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r>
              <a:rPr lang="de-DE" sz="1600" dirty="0">
                <a:solidFill>
                  <a:prstClr val="white"/>
                </a:solidFill>
                <a:latin typeface="Arial" pitchFamily="34"/>
                <a:ea typeface="Microsoft YaHei" pitchFamily="2"/>
                <a:cs typeface="Microsoft YaHei" pitchFamily="2"/>
              </a:rPr>
              <a:t>Märkisches Hügelland 2014</a:t>
            </a:r>
          </a:p>
        </p:txBody>
      </p:sp>
      <p:sp>
        <p:nvSpPr>
          <p:cNvPr id="11" name="Freihandform 3">
            <a:extLst>
              <a:ext uri="{FF2B5EF4-FFF2-40B4-BE49-F238E27FC236}">
                <a16:creationId xmlns:a16="http://schemas.microsoft.com/office/drawing/2014/main" id="{89B0E878-4BED-EE09-51CC-B5F52067D247}"/>
              </a:ext>
            </a:extLst>
          </p:cNvPr>
          <p:cNvSpPr/>
          <p:nvPr/>
        </p:nvSpPr>
        <p:spPr>
          <a:xfrm>
            <a:off x="10453243" y="5775736"/>
            <a:ext cx="1625551" cy="34073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r>
              <a:rPr lang="de-DE" sz="1600" dirty="0">
                <a:solidFill>
                  <a:prstClr val="white"/>
                </a:solidFill>
                <a:latin typeface="Arial" pitchFamily="34"/>
                <a:ea typeface="Microsoft YaHei" pitchFamily="2"/>
                <a:cs typeface="Microsoft YaHei" pitchFamily="2"/>
              </a:rPr>
              <a:t>Wuppertal 2023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20CD3FC9-0703-1491-691E-F5540CDD21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047" y="275602"/>
            <a:ext cx="3838053" cy="287854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DF63432-752D-1383-8C9A-D0C58E5D7C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27" y="1508293"/>
            <a:ext cx="4880643" cy="3927802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5A740437-D296-B7E5-FF59-BBC61DF9AE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513" y="217793"/>
            <a:ext cx="3460229" cy="4609286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C5FE20B3-276E-363E-040E-D533D1AB25B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8"/>
          <a:stretch/>
        </p:blipFill>
        <p:spPr>
          <a:xfrm>
            <a:off x="3413841" y="4102679"/>
            <a:ext cx="1761529" cy="1888863"/>
          </a:xfrm>
          <a:prstGeom prst="rect">
            <a:avLst/>
          </a:prstGeom>
        </p:spPr>
      </p:pic>
      <p:sp>
        <p:nvSpPr>
          <p:cNvPr id="17" name="Freihandform 3">
            <a:extLst>
              <a:ext uri="{FF2B5EF4-FFF2-40B4-BE49-F238E27FC236}">
                <a16:creationId xmlns:a16="http://schemas.microsoft.com/office/drawing/2014/main" id="{FF8C27D4-9B4F-3716-4CAA-C26D1DA7879D}"/>
              </a:ext>
            </a:extLst>
          </p:cNvPr>
          <p:cNvSpPr/>
          <p:nvPr/>
        </p:nvSpPr>
        <p:spPr>
          <a:xfrm>
            <a:off x="5175369" y="4790851"/>
            <a:ext cx="2286180" cy="13256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r>
              <a:rPr lang="de-DE" sz="1600" dirty="0">
                <a:solidFill>
                  <a:prstClr val="white"/>
                </a:solidFill>
                <a:latin typeface="Arial" pitchFamily="34"/>
                <a:ea typeface="Microsoft YaHei" pitchFamily="2"/>
                <a:cs typeface="Microsoft YaHei" pitchFamily="2"/>
              </a:rPr>
              <a:t>Bergisches Land 2020</a:t>
            </a:r>
          </a:p>
          <a:p>
            <a:pPr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endParaRPr lang="de-DE" sz="1600" dirty="0">
              <a:solidFill>
                <a:prstClr val="white"/>
              </a:solidFill>
              <a:latin typeface="Arial" pitchFamily="34"/>
              <a:ea typeface="Microsoft YaHei" pitchFamily="2"/>
              <a:cs typeface="Microsoft YaHei" pitchFamily="2"/>
            </a:endParaRPr>
          </a:p>
          <a:p>
            <a:pPr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r>
              <a:rPr lang="de-DE" sz="1600" dirty="0">
                <a:solidFill>
                  <a:prstClr val="white"/>
                </a:solidFill>
                <a:latin typeface="Arial" pitchFamily="34"/>
                <a:ea typeface="Microsoft YaHei" pitchFamily="2"/>
                <a:cs typeface="Microsoft YaHei" pitchFamily="2"/>
              </a:rPr>
              <a:t>					</a:t>
            </a:r>
          </a:p>
          <a:p>
            <a:pPr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endParaRPr lang="de-DE" sz="1600" dirty="0">
              <a:solidFill>
                <a:prstClr val="white"/>
              </a:solidFill>
              <a:latin typeface="Arial" pitchFamily="34"/>
              <a:ea typeface="Microsoft YaHei" pitchFamily="2"/>
              <a:cs typeface="Microsoft YaHei" pitchFamily="2"/>
            </a:endParaRPr>
          </a:p>
          <a:p>
            <a:pPr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r>
              <a:rPr lang="de-DE" sz="1600" dirty="0">
                <a:solidFill>
                  <a:prstClr val="white"/>
                </a:solidFill>
                <a:latin typeface="Arial" pitchFamily="34"/>
                <a:ea typeface="Microsoft YaHei" pitchFamily="2"/>
                <a:cs typeface="Microsoft YaHei" pitchFamily="2"/>
              </a:rPr>
              <a:t>				    2022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B6567D30-F877-0804-35E1-050AE3B535C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1" t="4851" r="20706" b="9586"/>
          <a:stretch/>
        </p:blipFill>
        <p:spPr>
          <a:xfrm>
            <a:off x="7396148" y="3147815"/>
            <a:ext cx="1488493" cy="303816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BCC2C155-1AFE-3A1D-6A8E-DFAB997C0F1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20733" r="22843" b="7315"/>
          <a:stretch/>
        </p:blipFill>
        <p:spPr>
          <a:xfrm>
            <a:off x="8936501" y="3625621"/>
            <a:ext cx="3075779" cy="215121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B601DBA-C0D9-4ADA-A74B-CFEBF0F138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10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74"/>
    </mc:Choice>
    <mc:Fallback xmlns="">
      <p:transition spd="slow" advTm="28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9" grpId="0"/>
      <p:bldP spid="10" grpId="0"/>
      <p:bldP spid="11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0056B3C-4E82-2642-AF93-D45FAF0161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39082" y="6356350"/>
            <a:ext cx="1068943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1BC0C2-C20F-1D47-A5D3-3C96DBBDCBBD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99913A7-0454-3B4A-B6F5-E5D7D48CD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2E4EA4-EBF1-2A40-B965-39C326A9E55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7B61E68-2A71-CD05-53E6-AF28BD8E9A5F}"/>
              </a:ext>
            </a:extLst>
          </p:cNvPr>
          <p:cNvSpPr txBox="1">
            <a:spLocks/>
          </p:cNvSpPr>
          <p:nvPr/>
        </p:nvSpPr>
        <p:spPr>
          <a:xfrm>
            <a:off x="6070656" y="460682"/>
            <a:ext cx="2467412" cy="42846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Selektives Fressen</a:t>
            </a:r>
          </a:p>
        </p:txBody>
      </p:sp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D94FC0F8-150D-565D-5FBC-9E014BB6B288}"/>
              </a:ext>
            </a:extLst>
          </p:cNvPr>
          <p:cNvGraphicFramePr>
            <a:graphicFrameLocks/>
          </p:cNvGraphicFramePr>
          <p:nvPr/>
        </p:nvGraphicFramePr>
        <p:xfrm>
          <a:off x="364661" y="1519311"/>
          <a:ext cx="5446821" cy="36485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Textfeld 4">
            <a:extLst>
              <a:ext uri="{FF2B5EF4-FFF2-40B4-BE49-F238E27FC236}">
                <a16:creationId xmlns:a16="http://schemas.microsoft.com/office/drawing/2014/main" id="{3F80DF09-F4D2-9FFA-EDBA-42E5AEA5C1D9}"/>
              </a:ext>
            </a:extLst>
          </p:cNvPr>
          <p:cNvSpPr txBox="1"/>
          <p:nvPr/>
        </p:nvSpPr>
        <p:spPr>
          <a:xfrm>
            <a:off x="486457" y="5949144"/>
            <a:ext cx="4404347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Verbissgutachten Hagen, Sundern, Kirchhundem, Siegen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E56324E7-C721-9915-319E-53198EFBF0F7}"/>
              </a:ext>
            </a:extLst>
          </p:cNvPr>
          <p:cNvSpPr/>
          <p:nvPr/>
        </p:nvSpPr>
        <p:spPr>
          <a:xfrm>
            <a:off x="7270148" y="2266872"/>
            <a:ext cx="4032448" cy="36872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fik 7" descr="Tannenbaum">
            <a:extLst>
              <a:ext uri="{FF2B5EF4-FFF2-40B4-BE49-F238E27FC236}">
                <a16:creationId xmlns:a16="http://schemas.microsoft.com/office/drawing/2014/main" id="{02334277-ACEB-9603-90E2-7F055C841E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62198" y="3440819"/>
            <a:ext cx="432221" cy="432221"/>
          </a:xfrm>
          <a:prstGeom prst="rect">
            <a:avLst/>
          </a:prstGeom>
        </p:spPr>
      </p:pic>
      <p:pic>
        <p:nvPicPr>
          <p:cNvPr id="9" name="Grafik 8" descr="Tannenbaum">
            <a:extLst>
              <a:ext uri="{FF2B5EF4-FFF2-40B4-BE49-F238E27FC236}">
                <a16:creationId xmlns:a16="http://schemas.microsoft.com/office/drawing/2014/main" id="{C7448568-E6E0-5E32-A11F-00B32513D0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42761" y="2342879"/>
            <a:ext cx="432221" cy="432221"/>
          </a:xfrm>
          <a:prstGeom prst="rect">
            <a:avLst/>
          </a:prstGeom>
        </p:spPr>
      </p:pic>
      <p:pic>
        <p:nvPicPr>
          <p:cNvPr id="10" name="Grafik 9" descr="Tannenbaum">
            <a:extLst>
              <a:ext uri="{FF2B5EF4-FFF2-40B4-BE49-F238E27FC236}">
                <a16:creationId xmlns:a16="http://schemas.microsoft.com/office/drawing/2014/main" id="{21F7F109-2864-03E3-2DD5-E3E81F52B2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38967" y="2451317"/>
            <a:ext cx="432221" cy="432221"/>
          </a:xfrm>
          <a:prstGeom prst="rect">
            <a:avLst/>
          </a:prstGeom>
        </p:spPr>
      </p:pic>
      <p:pic>
        <p:nvPicPr>
          <p:cNvPr id="11" name="Grafik 10" descr="Laubbaum">
            <a:extLst>
              <a:ext uri="{FF2B5EF4-FFF2-40B4-BE49-F238E27FC236}">
                <a16:creationId xmlns:a16="http://schemas.microsoft.com/office/drawing/2014/main" id="{68EC2373-7804-1A54-54D3-A14C4D4207A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927881" y="2375898"/>
            <a:ext cx="323814" cy="323814"/>
          </a:xfrm>
          <a:prstGeom prst="rect">
            <a:avLst/>
          </a:prstGeom>
        </p:spPr>
      </p:pic>
      <p:pic>
        <p:nvPicPr>
          <p:cNvPr id="12" name="Grafik 11" descr="Tannenbaum">
            <a:extLst>
              <a:ext uri="{FF2B5EF4-FFF2-40B4-BE49-F238E27FC236}">
                <a16:creationId xmlns:a16="http://schemas.microsoft.com/office/drawing/2014/main" id="{A91434F9-EB12-A37C-7468-1970ACF445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92984" y="2379641"/>
            <a:ext cx="495504" cy="495504"/>
          </a:xfrm>
          <a:prstGeom prst="rect">
            <a:avLst/>
          </a:prstGeom>
        </p:spPr>
      </p:pic>
      <p:pic>
        <p:nvPicPr>
          <p:cNvPr id="13" name="Grafik 12" descr="Tannenbaum">
            <a:extLst>
              <a:ext uri="{FF2B5EF4-FFF2-40B4-BE49-F238E27FC236}">
                <a16:creationId xmlns:a16="http://schemas.microsoft.com/office/drawing/2014/main" id="{74D870EB-22FE-11C3-9A17-009A9ED23C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29294" y="2696622"/>
            <a:ext cx="495504" cy="495504"/>
          </a:xfrm>
          <a:prstGeom prst="rect">
            <a:avLst/>
          </a:prstGeom>
        </p:spPr>
      </p:pic>
      <p:pic>
        <p:nvPicPr>
          <p:cNvPr id="14" name="Grafik 13" descr="Tannenbaum">
            <a:extLst>
              <a:ext uri="{FF2B5EF4-FFF2-40B4-BE49-F238E27FC236}">
                <a16:creationId xmlns:a16="http://schemas.microsoft.com/office/drawing/2014/main" id="{4B0F9EE5-BDB1-44C1-A7BD-6F6314C5A0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11629" y="3206402"/>
            <a:ext cx="432221" cy="432221"/>
          </a:xfrm>
          <a:prstGeom prst="rect">
            <a:avLst/>
          </a:prstGeom>
        </p:spPr>
      </p:pic>
      <p:pic>
        <p:nvPicPr>
          <p:cNvPr id="15" name="Grafik 14" descr="Laubbaum">
            <a:extLst>
              <a:ext uri="{FF2B5EF4-FFF2-40B4-BE49-F238E27FC236}">
                <a16:creationId xmlns:a16="http://schemas.microsoft.com/office/drawing/2014/main" id="{F78C42CD-3047-E88B-B453-6B6B887856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60485" y="4212525"/>
            <a:ext cx="323814" cy="323814"/>
          </a:xfrm>
          <a:prstGeom prst="rect">
            <a:avLst/>
          </a:prstGeom>
        </p:spPr>
      </p:pic>
      <p:pic>
        <p:nvPicPr>
          <p:cNvPr id="16" name="Grafik 15" descr="Laubbaum">
            <a:extLst>
              <a:ext uri="{FF2B5EF4-FFF2-40B4-BE49-F238E27FC236}">
                <a16:creationId xmlns:a16="http://schemas.microsoft.com/office/drawing/2014/main" id="{96C93C8E-1841-5927-F1C8-FB4B4BF9E69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718073" y="3459433"/>
            <a:ext cx="323814" cy="323814"/>
          </a:xfrm>
          <a:prstGeom prst="rect">
            <a:avLst/>
          </a:prstGeom>
        </p:spPr>
      </p:pic>
      <p:pic>
        <p:nvPicPr>
          <p:cNvPr id="17" name="Grafik 16" descr="Hirsch">
            <a:extLst>
              <a:ext uri="{FF2B5EF4-FFF2-40B4-BE49-F238E27FC236}">
                <a16:creationId xmlns:a16="http://schemas.microsoft.com/office/drawing/2014/main" id="{6FDDAAA3-E73C-0D41-82AC-0100F3974FB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915806" y="1957607"/>
            <a:ext cx="1048281" cy="1048281"/>
          </a:xfrm>
          <a:prstGeom prst="rect">
            <a:avLst/>
          </a:prstGeom>
        </p:spPr>
      </p:pic>
      <p:pic>
        <p:nvPicPr>
          <p:cNvPr id="18" name="Grafik 17" descr="Tannenbaum">
            <a:extLst>
              <a:ext uri="{FF2B5EF4-FFF2-40B4-BE49-F238E27FC236}">
                <a16:creationId xmlns:a16="http://schemas.microsoft.com/office/drawing/2014/main" id="{0E93C239-CCF0-E1C7-A7E2-B4E164447D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12104" y="4565185"/>
            <a:ext cx="432221" cy="432221"/>
          </a:xfrm>
          <a:prstGeom prst="rect">
            <a:avLst/>
          </a:prstGeom>
        </p:spPr>
      </p:pic>
      <p:sp>
        <p:nvSpPr>
          <p:cNvPr id="19" name="Titel 1">
            <a:extLst>
              <a:ext uri="{FF2B5EF4-FFF2-40B4-BE49-F238E27FC236}">
                <a16:creationId xmlns:a16="http://schemas.microsoft.com/office/drawing/2014/main" id="{8F599EF9-93EA-5670-2813-46547C8A0FB0}"/>
              </a:ext>
            </a:extLst>
          </p:cNvPr>
          <p:cNvSpPr txBox="1">
            <a:spLocks/>
          </p:cNvSpPr>
          <p:nvPr/>
        </p:nvSpPr>
        <p:spPr>
          <a:xfrm>
            <a:off x="223328" y="63496"/>
            <a:ext cx="3075684" cy="6114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Wildschäden erkennen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6A787EF1-1A79-B1AB-9EFC-10E5C441D15C}"/>
              </a:ext>
            </a:extLst>
          </p:cNvPr>
          <p:cNvSpPr txBox="1"/>
          <p:nvPr/>
        </p:nvSpPr>
        <p:spPr>
          <a:xfrm>
            <a:off x="6709883" y="891277"/>
            <a:ext cx="34266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Entmischung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97B84191-DF3E-FF3B-16F5-26260892A36C}"/>
              </a:ext>
            </a:extLst>
          </p:cNvPr>
          <p:cNvSpPr txBox="1"/>
          <p:nvPr/>
        </p:nvSpPr>
        <p:spPr>
          <a:xfrm>
            <a:off x="6733282" y="1367357"/>
            <a:ext cx="42390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Verringerung der Artenvielfalt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Pfeil nach rechts 16">
            <a:extLst>
              <a:ext uri="{FF2B5EF4-FFF2-40B4-BE49-F238E27FC236}">
                <a16:creationId xmlns:a16="http://schemas.microsoft.com/office/drawing/2014/main" id="{5AE9BB04-A2FD-8C37-FA65-B9DB91992DDD}"/>
              </a:ext>
            </a:extLst>
          </p:cNvPr>
          <p:cNvSpPr/>
          <p:nvPr/>
        </p:nvSpPr>
        <p:spPr>
          <a:xfrm>
            <a:off x="6219941" y="1001661"/>
            <a:ext cx="340658" cy="240896"/>
          </a:xfrm>
          <a:prstGeom prst="rightArrow">
            <a:avLst/>
          </a:prstGeom>
          <a:solidFill>
            <a:schemeClr val="accent6"/>
          </a:solidFill>
          <a:ln>
            <a:solidFill>
              <a:srgbClr val="86B64B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Pfeil nach rechts 16">
            <a:extLst>
              <a:ext uri="{FF2B5EF4-FFF2-40B4-BE49-F238E27FC236}">
                <a16:creationId xmlns:a16="http://schemas.microsoft.com/office/drawing/2014/main" id="{3FF75D22-71CE-F969-FAA6-35E0329A7697}"/>
              </a:ext>
            </a:extLst>
          </p:cNvPr>
          <p:cNvSpPr/>
          <p:nvPr/>
        </p:nvSpPr>
        <p:spPr>
          <a:xfrm>
            <a:off x="6219941" y="1475537"/>
            <a:ext cx="340658" cy="240896"/>
          </a:xfrm>
          <a:prstGeom prst="rightArrow">
            <a:avLst/>
          </a:prstGeom>
          <a:solidFill>
            <a:schemeClr val="accent6"/>
          </a:solidFill>
          <a:ln>
            <a:solidFill>
              <a:srgbClr val="86B64B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Grafik 23" descr="Tannenbaum">
            <a:extLst>
              <a:ext uri="{FF2B5EF4-FFF2-40B4-BE49-F238E27FC236}">
                <a16:creationId xmlns:a16="http://schemas.microsoft.com/office/drawing/2014/main" id="{7DF653AB-A9E9-956B-A2C6-CC51DB96D6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39946" y="3697929"/>
            <a:ext cx="432221" cy="432221"/>
          </a:xfrm>
          <a:prstGeom prst="rect">
            <a:avLst/>
          </a:prstGeom>
        </p:spPr>
      </p:pic>
      <p:pic>
        <p:nvPicPr>
          <p:cNvPr id="25" name="Grafik 24" descr="Tannenbaum">
            <a:extLst>
              <a:ext uri="{FF2B5EF4-FFF2-40B4-BE49-F238E27FC236}">
                <a16:creationId xmlns:a16="http://schemas.microsoft.com/office/drawing/2014/main" id="{33558528-C49C-07CC-80F9-F2087E1103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68326" y="3506846"/>
            <a:ext cx="432221" cy="432221"/>
          </a:xfrm>
          <a:prstGeom prst="rect">
            <a:avLst/>
          </a:prstGeom>
        </p:spPr>
      </p:pic>
      <p:pic>
        <p:nvPicPr>
          <p:cNvPr id="26" name="Grafik 25" descr="Tannenbaum">
            <a:extLst>
              <a:ext uri="{FF2B5EF4-FFF2-40B4-BE49-F238E27FC236}">
                <a16:creationId xmlns:a16="http://schemas.microsoft.com/office/drawing/2014/main" id="{10EB5D15-EB62-7DAE-C3DC-DD681A38A1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64532" y="3615284"/>
            <a:ext cx="432221" cy="432221"/>
          </a:xfrm>
          <a:prstGeom prst="rect">
            <a:avLst/>
          </a:prstGeom>
        </p:spPr>
      </p:pic>
      <p:pic>
        <p:nvPicPr>
          <p:cNvPr id="27" name="Grafik 26" descr="Laubbaum">
            <a:extLst>
              <a:ext uri="{FF2B5EF4-FFF2-40B4-BE49-F238E27FC236}">
                <a16:creationId xmlns:a16="http://schemas.microsoft.com/office/drawing/2014/main" id="{FFAADB2B-3A27-90B1-0D55-AC3C50CA4E6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853446" y="3539865"/>
            <a:ext cx="323814" cy="323814"/>
          </a:xfrm>
          <a:prstGeom prst="rect">
            <a:avLst/>
          </a:prstGeom>
        </p:spPr>
      </p:pic>
      <p:pic>
        <p:nvPicPr>
          <p:cNvPr id="28" name="Grafik 27" descr="Tannenbaum">
            <a:extLst>
              <a:ext uri="{FF2B5EF4-FFF2-40B4-BE49-F238E27FC236}">
                <a16:creationId xmlns:a16="http://schemas.microsoft.com/office/drawing/2014/main" id="{ACD8E010-D9BD-36B6-0527-164C754831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18549" y="3543608"/>
            <a:ext cx="495504" cy="495504"/>
          </a:xfrm>
          <a:prstGeom prst="rect">
            <a:avLst/>
          </a:prstGeom>
        </p:spPr>
      </p:pic>
      <p:pic>
        <p:nvPicPr>
          <p:cNvPr id="29" name="Grafik 28" descr="Tannenbaum">
            <a:extLst>
              <a:ext uri="{FF2B5EF4-FFF2-40B4-BE49-F238E27FC236}">
                <a16:creationId xmlns:a16="http://schemas.microsoft.com/office/drawing/2014/main" id="{94944EF5-84A5-27ED-6AEF-F81A94E9C4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54859" y="4246982"/>
            <a:ext cx="495504" cy="495504"/>
          </a:xfrm>
          <a:prstGeom prst="rect">
            <a:avLst/>
          </a:prstGeom>
        </p:spPr>
      </p:pic>
      <p:pic>
        <p:nvPicPr>
          <p:cNvPr id="30" name="Grafik 29" descr="Tannenbaum">
            <a:extLst>
              <a:ext uri="{FF2B5EF4-FFF2-40B4-BE49-F238E27FC236}">
                <a16:creationId xmlns:a16="http://schemas.microsoft.com/office/drawing/2014/main" id="{FE2E9767-0018-764D-20AF-733F722C39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37194" y="4370369"/>
            <a:ext cx="432221" cy="432221"/>
          </a:xfrm>
          <a:prstGeom prst="rect">
            <a:avLst/>
          </a:prstGeom>
        </p:spPr>
      </p:pic>
      <p:pic>
        <p:nvPicPr>
          <p:cNvPr id="31" name="Grafik 30" descr="Tannenbaum">
            <a:extLst>
              <a:ext uri="{FF2B5EF4-FFF2-40B4-BE49-F238E27FC236}">
                <a16:creationId xmlns:a16="http://schemas.microsoft.com/office/drawing/2014/main" id="{867CB4CD-3622-FEB4-1AD1-C79A2A5459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65511" y="4861896"/>
            <a:ext cx="432221" cy="432221"/>
          </a:xfrm>
          <a:prstGeom prst="rect">
            <a:avLst/>
          </a:prstGeom>
        </p:spPr>
      </p:pic>
      <p:pic>
        <p:nvPicPr>
          <p:cNvPr id="32" name="Grafik 31" descr="Tannenbaum">
            <a:extLst>
              <a:ext uri="{FF2B5EF4-FFF2-40B4-BE49-F238E27FC236}">
                <a16:creationId xmlns:a16="http://schemas.microsoft.com/office/drawing/2014/main" id="{D3A7FB49-3C47-1C03-ACCF-C36E04D717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19510" y="2780729"/>
            <a:ext cx="432221" cy="432221"/>
          </a:xfrm>
          <a:prstGeom prst="rect">
            <a:avLst/>
          </a:prstGeom>
        </p:spPr>
      </p:pic>
      <p:pic>
        <p:nvPicPr>
          <p:cNvPr id="33" name="Grafik 32" descr="Tannenbaum">
            <a:extLst>
              <a:ext uri="{FF2B5EF4-FFF2-40B4-BE49-F238E27FC236}">
                <a16:creationId xmlns:a16="http://schemas.microsoft.com/office/drawing/2014/main" id="{70C44683-F736-B5CE-359C-A4B762BE05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15716" y="2889167"/>
            <a:ext cx="432221" cy="432221"/>
          </a:xfrm>
          <a:prstGeom prst="rect">
            <a:avLst/>
          </a:prstGeom>
        </p:spPr>
      </p:pic>
      <p:pic>
        <p:nvPicPr>
          <p:cNvPr id="34" name="Grafik 33" descr="Laubbaum">
            <a:extLst>
              <a:ext uri="{FF2B5EF4-FFF2-40B4-BE49-F238E27FC236}">
                <a16:creationId xmlns:a16="http://schemas.microsoft.com/office/drawing/2014/main" id="{CE543558-659F-6916-E8C8-01EAAB7E56A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304630" y="2813748"/>
            <a:ext cx="323814" cy="323814"/>
          </a:xfrm>
          <a:prstGeom prst="rect">
            <a:avLst/>
          </a:prstGeom>
        </p:spPr>
      </p:pic>
      <p:pic>
        <p:nvPicPr>
          <p:cNvPr id="35" name="Grafik 34" descr="Tannenbaum">
            <a:extLst>
              <a:ext uri="{FF2B5EF4-FFF2-40B4-BE49-F238E27FC236}">
                <a16:creationId xmlns:a16="http://schemas.microsoft.com/office/drawing/2014/main" id="{8709CA3D-B666-D9BF-5B0C-8C136AABC9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69733" y="2817491"/>
            <a:ext cx="495504" cy="495504"/>
          </a:xfrm>
          <a:prstGeom prst="rect">
            <a:avLst/>
          </a:prstGeom>
        </p:spPr>
      </p:pic>
      <p:pic>
        <p:nvPicPr>
          <p:cNvPr id="36" name="Grafik 35" descr="Tannenbaum">
            <a:extLst>
              <a:ext uri="{FF2B5EF4-FFF2-40B4-BE49-F238E27FC236}">
                <a16:creationId xmlns:a16="http://schemas.microsoft.com/office/drawing/2014/main" id="{98F4CD02-880E-676C-201A-23B94D5517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41848" y="2990183"/>
            <a:ext cx="495504" cy="495504"/>
          </a:xfrm>
          <a:prstGeom prst="rect">
            <a:avLst/>
          </a:prstGeom>
        </p:spPr>
      </p:pic>
      <p:pic>
        <p:nvPicPr>
          <p:cNvPr id="37" name="Grafik 36" descr="Tannenbaum">
            <a:extLst>
              <a:ext uri="{FF2B5EF4-FFF2-40B4-BE49-F238E27FC236}">
                <a16:creationId xmlns:a16="http://schemas.microsoft.com/office/drawing/2014/main" id="{E791704D-333C-137C-28C1-D2AABEE560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24183" y="3369584"/>
            <a:ext cx="432221" cy="432221"/>
          </a:xfrm>
          <a:prstGeom prst="rect">
            <a:avLst/>
          </a:prstGeom>
        </p:spPr>
      </p:pic>
      <p:pic>
        <p:nvPicPr>
          <p:cNvPr id="38" name="Grafik 37" descr="Tannenbaum">
            <a:extLst>
              <a:ext uri="{FF2B5EF4-FFF2-40B4-BE49-F238E27FC236}">
                <a16:creationId xmlns:a16="http://schemas.microsoft.com/office/drawing/2014/main" id="{C5CA6558-0B64-46F5-A567-8A2167A90E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16695" y="4135779"/>
            <a:ext cx="432221" cy="432221"/>
          </a:xfrm>
          <a:prstGeom prst="rect">
            <a:avLst/>
          </a:prstGeom>
        </p:spPr>
      </p:pic>
      <p:pic>
        <p:nvPicPr>
          <p:cNvPr id="39" name="Grafik 38" descr="Tannenbaum">
            <a:extLst>
              <a:ext uri="{FF2B5EF4-FFF2-40B4-BE49-F238E27FC236}">
                <a16:creationId xmlns:a16="http://schemas.microsoft.com/office/drawing/2014/main" id="{89133B2B-B7F2-15BE-075B-EC096040AB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02586" y="4012649"/>
            <a:ext cx="432221" cy="432221"/>
          </a:xfrm>
          <a:prstGeom prst="rect">
            <a:avLst/>
          </a:prstGeom>
        </p:spPr>
      </p:pic>
      <p:pic>
        <p:nvPicPr>
          <p:cNvPr id="40" name="Grafik 39" descr="Tannenbaum">
            <a:extLst>
              <a:ext uri="{FF2B5EF4-FFF2-40B4-BE49-F238E27FC236}">
                <a16:creationId xmlns:a16="http://schemas.microsoft.com/office/drawing/2014/main" id="{9D651335-FC11-3597-49E9-B6582BC12E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98792" y="4121087"/>
            <a:ext cx="432221" cy="432221"/>
          </a:xfrm>
          <a:prstGeom prst="rect">
            <a:avLst/>
          </a:prstGeom>
        </p:spPr>
      </p:pic>
      <p:pic>
        <p:nvPicPr>
          <p:cNvPr id="41" name="Grafik 40" descr="Laubbaum">
            <a:extLst>
              <a:ext uri="{FF2B5EF4-FFF2-40B4-BE49-F238E27FC236}">
                <a16:creationId xmlns:a16="http://schemas.microsoft.com/office/drawing/2014/main" id="{49CD3FFC-1964-8B6A-AF45-EE17F85D8C5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387706" y="4045668"/>
            <a:ext cx="323814" cy="323814"/>
          </a:xfrm>
          <a:prstGeom prst="rect">
            <a:avLst/>
          </a:prstGeom>
        </p:spPr>
      </p:pic>
      <p:pic>
        <p:nvPicPr>
          <p:cNvPr id="42" name="Grafik 41" descr="Tannenbaum">
            <a:extLst>
              <a:ext uri="{FF2B5EF4-FFF2-40B4-BE49-F238E27FC236}">
                <a16:creationId xmlns:a16="http://schemas.microsoft.com/office/drawing/2014/main" id="{9ADECF94-9556-008C-1175-8373AAD7DD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52809" y="4049411"/>
            <a:ext cx="495504" cy="495504"/>
          </a:xfrm>
          <a:prstGeom prst="rect">
            <a:avLst/>
          </a:prstGeom>
        </p:spPr>
      </p:pic>
      <p:pic>
        <p:nvPicPr>
          <p:cNvPr id="43" name="Grafik 42" descr="Tannenbaum">
            <a:extLst>
              <a:ext uri="{FF2B5EF4-FFF2-40B4-BE49-F238E27FC236}">
                <a16:creationId xmlns:a16="http://schemas.microsoft.com/office/drawing/2014/main" id="{2E7DA47F-2090-37FD-9DF5-351F8EF61F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89119" y="4637561"/>
            <a:ext cx="495504" cy="495504"/>
          </a:xfrm>
          <a:prstGeom prst="rect">
            <a:avLst/>
          </a:prstGeom>
        </p:spPr>
      </p:pic>
      <p:pic>
        <p:nvPicPr>
          <p:cNvPr id="44" name="Grafik 43" descr="Tannenbaum">
            <a:extLst>
              <a:ext uri="{FF2B5EF4-FFF2-40B4-BE49-F238E27FC236}">
                <a16:creationId xmlns:a16="http://schemas.microsoft.com/office/drawing/2014/main" id="{DF344E5B-36D0-9CC5-7B17-C6F03B2C25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27315" y="4813359"/>
            <a:ext cx="432221" cy="432221"/>
          </a:xfrm>
          <a:prstGeom prst="rect">
            <a:avLst/>
          </a:prstGeom>
        </p:spPr>
      </p:pic>
      <p:pic>
        <p:nvPicPr>
          <p:cNvPr id="45" name="Grafik 44" descr="Tannenbaum">
            <a:extLst>
              <a:ext uri="{FF2B5EF4-FFF2-40B4-BE49-F238E27FC236}">
                <a16:creationId xmlns:a16="http://schemas.microsoft.com/office/drawing/2014/main" id="{468184AB-AB11-7DB7-7E13-C8988AC277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99771" y="5367699"/>
            <a:ext cx="432221" cy="432221"/>
          </a:xfrm>
          <a:prstGeom prst="rect">
            <a:avLst/>
          </a:prstGeom>
        </p:spPr>
      </p:pic>
      <p:pic>
        <p:nvPicPr>
          <p:cNvPr id="46" name="Grafik 45" descr="Tannenbaum">
            <a:extLst>
              <a:ext uri="{FF2B5EF4-FFF2-40B4-BE49-F238E27FC236}">
                <a16:creationId xmlns:a16="http://schemas.microsoft.com/office/drawing/2014/main" id="{7B723E46-D02D-B385-111A-7EE9887600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20574" y="3966505"/>
            <a:ext cx="432221" cy="432221"/>
          </a:xfrm>
          <a:prstGeom prst="rect">
            <a:avLst/>
          </a:prstGeom>
        </p:spPr>
      </p:pic>
      <p:pic>
        <p:nvPicPr>
          <p:cNvPr id="47" name="Grafik 46" descr="Tannenbaum">
            <a:extLst>
              <a:ext uri="{FF2B5EF4-FFF2-40B4-BE49-F238E27FC236}">
                <a16:creationId xmlns:a16="http://schemas.microsoft.com/office/drawing/2014/main" id="{E1F36CC1-C8FD-C9DE-D3EC-ABB21EFA58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14209" y="4595334"/>
            <a:ext cx="432221" cy="432221"/>
          </a:xfrm>
          <a:prstGeom prst="rect">
            <a:avLst/>
          </a:prstGeom>
        </p:spPr>
      </p:pic>
      <p:pic>
        <p:nvPicPr>
          <p:cNvPr id="48" name="Grafik 47" descr="Laubbaum">
            <a:extLst>
              <a:ext uri="{FF2B5EF4-FFF2-40B4-BE49-F238E27FC236}">
                <a16:creationId xmlns:a16="http://schemas.microsoft.com/office/drawing/2014/main" id="{62F640DC-5550-A002-BEBC-917B25B93A7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241848" y="4061424"/>
            <a:ext cx="323814" cy="323814"/>
          </a:xfrm>
          <a:prstGeom prst="rect">
            <a:avLst/>
          </a:prstGeom>
        </p:spPr>
      </p:pic>
      <p:pic>
        <p:nvPicPr>
          <p:cNvPr id="49" name="Grafik 48" descr="Tannenbaum">
            <a:extLst>
              <a:ext uri="{FF2B5EF4-FFF2-40B4-BE49-F238E27FC236}">
                <a16:creationId xmlns:a16="http://schemas.microsoft.com/office/drawing/2014/main" id="{82EE04D5-B660-0032-CB3F-EB0D42F198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70797" y="4003267"/>
            <a:ext cx="495504" cy="495504"/>
          </a:xfrm>
          <a:prstGeom prst="rect">
            <a:avLst/>
          </a:prstGeom>
        </p:spPr>
      </p:pic>
      <p:pic>
        <p:nvPicPr>
          <p:cNvPr id="50" name="Grafik 49" descr="Tannenbaum">
            <a:extLst>
              <a:ext uri="{FF2B5EF4-FFF2-40B4-BE49-F238E27FC236}">
                <a16:creationId xmlns:a16="http://schemas.microsoft.com/office/drawing/2014/main" id="{A9A1C4B4-A547-32CB-20F6-973A99DC37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67964" y="5289913"/>
            <a:ext cx="495504" cy="495504"/>
          </a:xfrm>
          <a:prstGeom prst="rect">
            <a:avLst/>
          </a:prstGeom>
        </p:spPr>
      </p:pic>
      <p:pic>
        <p:nvPicPr>
          <p:cNvPr id="51" name="Grafik 50" descr="Tannenbaum">
            <a:extLst>
              <a:ext uri="{FF2B5EF4-FFF2-40B4-BE49-F238E27FC236}">
                <a16:creationId xmlns:a16="http://schemas.microsoft.com/office/drawing/2014/main" id="{542046C4-943F-BF56-FC43-DA8E836762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46088" y="4830028"/>
            <a:ext cx="432221" cy="432221"/>
          </a:xfrm>
          <a:prstGeom prst="rect">
            <a:avLst/>
          </a:prstGeom>
        </p:spPr>
      </p:pic>
      <p:pic>
        <p:nvPicPr>
          <p:cNvPr id="52" name="Grafik 51" descr="Tannenbaum">
            <a:extLst>
              <a:ext uri="{FF2B5EF4-FFF2-40B4-BE49-F238E27FC236}">
                <a16:creationId xmlns:a16="http://schemas.microsoft.com/office/drawing/2014/main" id="{FA18DD4A-B537-CABF-A7BA-6EF79F7D8C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17759" y="5321555"/>
            <a:ext cx="432221" cy="432221"/>
          </a:xfrm>
          <a:prstGeom prst="rect">
            <a:avLst/>
          </a:prstGeom>
        </p:spPr>
      </p:pic>
      <p:pic>
        <p:nvPicPr>
          <p:cNvPr id="53" name="Grafik 52" descr="Laubbaum">
            <a:extLst>
              <a:ext uri="{FF2B5EF4-FFF2-40B4-BE49-F238E27FC236}">
                <a16:creationId xmlns:a16="http://schemas.microsoft.com/office/drawing/2014/main" id="{0E5DB6D4-2514-5AF9-FB24-56C1BFA8B6F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676202" y="4354959"/>
            <a:ext cx="323814" cy="323814"/>
          </a:xfrm>
          <a:prstGeom prst="rect">
            <a:avLst/>
          </a:prstGeom>
        </p:spPr>
      </p:pic>
      <p:pic>
        <p:nvPicPr>
          <p:cNvPr id="54" name="Grafik 53" descr="Tannenbaum">
            <a:extLst>
              <a:ext uri="{FF2B5EF4-FFF2-40B4-BE49-F238E27FC236}">
                <a16:creationId xmlns:a16="http://schemas.microsoft.com/office/drawing/2014/main" id="{1A63F999-F532-70BE-068F-CA24949231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31285" y="3425958"/>
            <a:ext cx="495504" cy="495504"/>
          </a:xfrm>
          <a:prstGeom prst="rect">
            <a:avLst/>
          </a:prstGeom>
        </p:spPr>
      </p:pic>
      <p:pic>
        <p:nvPicPr>
          <p:cNvPr id="55" name="Grafik 54" descr="Tannenbaum">
            <a:extLst>
              <a:ext uri="{FF2B5EF4-FFF2-40B4-BE49-F238E27FC236}">
                <a16:creationId xmlns:a16="http://schemas.microsoft.com/office/drawing/2014/main" id="{BA4829E7-94CA-C332-4567-A2317BBCB5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46949" y="3850083"/>
            <a:ext cx="495504" cy="495504"/>
          </a:xfrm>
          <a:prstGeom prst="rect">
            <a:avLst/>
          </a:prstGeom>
        </p:spPr>
      </p:pic>
      <p:pic>
        <p:nvPicPr>
          <p:cNvPr id="56" name="Grafik 55" descr="Tannenbaum">
            <a:extLst>
              <a:ext uri="{FF2B5EF4-FFF2-40B4-BE49-F238E27FC236}">
                <a16:creationId xmlns:a16="http://schemas.microsoft.com/office/drawing/2014/main" id="{1B9A587A-8111-A6AB-17D9-8F203DD779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40703" y="4726935"/>
            <a:ext cx="495504" cy="495504"/>
          </a:xfrm>
          <a:prstGeom prst="rect">
            <a:avLst/>
          </a:prstGeom>
        </p:spPr>
      </p:pic>
      <p:pic>
        <p:nvPicPr>
          <p:cNvPr id="57" name="Grafik 56" descr="Laubbaum">
            <a:extLst>
              <a:ext uri="{FF2B5EF4-FFF2-40B4-BE49-F238E27FC236}">
                <a16:creationId xmlns:a16="http://schemas.microsoft.com/office/drawing/2014/main" id="{A2FF1ECF-25B3-F343-B966-CAF31AF2DED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844333" y="4860762"/>
            <a:ext cx="323814" cy="323814"/>
          </a:xfrm>
          <a:prstGeom prst="rect">
            <a:avLst/>
          </a:prstGeom>
        </p:spPr>
      </p:pic>
      <p:pic>
        <p:nvPicPr>
          <p:cNvPr id="58" name="Grafik 57" descr="Laubbaum">
            <a:extLst>
              <a:ext uri="{FF2B5EF4-FFF2-40B4-BE49-F238E27FC236}">
                <a16:creationId xmlns:a16="http://schemas.microsoft.com/office/drawing/2014/main" id="{5088D121-0290-67C0-2C4F-9052ECA63B8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473841" y="3137562"/>
            <a:ext cx="323814" cy="323814"/>
          </a:xfrm>
          <a:prstGeom prst="rect">
            <a:avLst/>
          </a:prstGeom>
        </p:spPr>
      </p:pic>
      <p:pic>
        <p:nvPicPr>
          <p:cNvPr id="59" name="Grafik 58" descr="Tannenbaum">
            <a:extLst>
              <a:ext uri="{FF2B5EF4-FFF2-40B4-BE49-F238E27FC236}">
                <a16:creationId xmlns:a16="http://schemas.microsoft.com/office/drawing/2014/main" id="{1E4FBE60-AFAD-6E63-1B2E-9C9923E31D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22971" y="5245580"/>
            <a:ext cx="432221" cy="432221"/>
          </a:xfrm>
          <a:prstGeom prst="rect">
            <a:avLst/>
          </a:prstGeom>
        </p:spPr>
      </p:pic>
      <p:sp>
        <p:nvSpPr>
          <p:cNvPr id="60" name="Titel 1">
            <a:extLst>
              <a:ext uri="{FF2B5EF4-FFF2-40B4-BE49-F238E27FC236}">
                <a16:creationId xmlns:a16="http://schemas.microsoft.com/office/drawing/2014/main" id="{E6D6FF5B-9BF5-11B1-BF67-84DC54264514}"/>
              </a:ext>
            </a:extLst>
          </p:cNvPr>
          <p:cNvSpPr txBox="1">
            <a:spLocks/>
          </p:cNvSpPr>
          <p:nvPr/>
        </p:nvSpPr>
        <p:spPr>
          <a:xfrm>
            <a:off x="223328" y="636750"/>
            <a:ext cx="3426694" cy="54233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Selektion/ Entmischung</a:t>
            </a:r>
          </a:p>
        </p:txBody>
      </p:sp>
      <p:pic>
        <p:nvPicPr>
          <p:cNvPr id="61" name="Audio 60">
            <a:hlinkClick r:id="" action="ppaction://media"/>
            <a:extLst>
              <a:ext uri="{FF2B5EF4-FFF2-40B4-BE49-F238E27FC236}">
                <a16:creationId xmlns:a16="http://schemas.microsoft.com/office/drawing/2014/main" id="{E0D7AB19-98AC-4F83-AFE7-57EE1CFF06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781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825"/>
    </mc:Choice>
    <mc:Fallback xmlns="">
      <p:transition spd="slow" advTm="88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  <p:bldLst>
      <p:bldGraphic spid="3" grpId="0">
        <p:bldAsOne/>
      </p:bldGraphic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0056B3C-4E82-2642-AF93-D45FAF0161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39082" y="6356350"/>
            <a:ext cx="1068943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1BC0C2-C20F-1D47-A5D3-3C96DBBDCBBD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99913A7-0454-3B4A-B6F5-E5D7D48CD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2E4EA4-EBF1-2A40-B965-39C326A9E55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A0A9CF9-07E9-26B2-65AD-4FDD9F5E7234}"/>
              </a:ext>
            </a:extLst>
          </p:cNvPr>
          <p:cNvSpPr txBox="1">
            <a:spLocks/>
          </p:cNvSpPr>
          <p:nvPr/>
        </p:nvSpPr>
        <p:spPr>
          <a:xfrm>
            <a:off x="223328" y="194341"/>
            <a:ext cx="3075684" cy="6114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Wildschäden erkennen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5A52256-9C04-7863-AB3A-E91562B6B7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232" y="1474070"/>
            <a:ext cx="5268144" cy="3951107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25AA7976-4270-F83F-A054-8F99299FE62C}"/>
              </a:ext>
            </a:extLst>
          </p:cNvPr>
          <p:cNvSpPr txBox="1">
            <a:spLocks/>
          </p:cNvSpPr>
          <p:nvPr/>
        </p:nvSpPr>
        <p:spPr>
          <a:xfrm>
            <a:off x="4065667" y="806778"/>
            <a:ext cx="3394522" cy="6114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Buche-Fichte-Phänomen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5191399-7B3F-C4EB-C723-E9861F613F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8769" y="1474070"/>
            <a:ext cx="5268143" cy="3951107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20441E88-73F1-66F7-7955-C37C0760FCDE}"/>
              </a:ext>
            </a:extLst>
          </p:cNvPr>
          <p:cNvSpPr txBox="1">
            <a:spLocks/>
          </p:cNvSpPr>
          <p:nvPr/>
        </p:nvSpPr>
        <p:spPr>
          <a:xfrm>
            <a:off x="2029126" y="5291603"/>
            <a:ext cx="1745015" cy="6114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Wuppertal 2021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B1A7DC98-A8F2-B2B4-2CFC-1DD52ABDCAA0}"/>
              </a:ext>
            </a:extLst>
          </p:cNvPr>
          <p:cNvSpPr txBox="1">
            <a:spLocks/>
          </p:cNvSpPr>
          <p:nvPr/>
        </p:nvSpPr>
        <p:spPr>
          <a:xfrm>
            <a:off x="8044783" y="5291604"/>
            <a:ext cx="1520558" cy="6114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Kerspe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2022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CE4B9087-239B-4559-A0E3-E015594FC7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42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679"/>
    </mc:Choice>
    <mc:Fallback xmlns="">
      <p:transition spd="slow" advTm="53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0056B3C-4E82-2642-AF93-D45FAF0161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39082" y="6356350"/>
            <a:ext cx="1068943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1BC0C2-C20F-1D47-A5D3-3C96DBBDCBBD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99913A7-0454-3B4A-B6F5-E5D7D48CD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2E4EA4-EBF1-2A40-B965-39C326A9E55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479FD3B-DC84-21BA-1B9C-75A29869D304}"/>
              </a:ext>
            </a:extLst>
          </p:cNvPr>
          <p:cNvSpPr txBox="1">
            <a:spLocks/>
          </p:cNvSpPr>
          <p:nvPr/>
        </p:nvSpPr>
        <p:spPr>
          <a:xfrm>
            <a:off x="450309" y="490176"/>
            <a:ext cx="3075684" cy="6114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Wildschäden erkennen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6F5F7891-570C-0E02-6841-4B21D1C1D2D0}"/>
              </a:ext>
            </a:extLst>
          </p:cNvPr>
          <p:cNvSpPr txBox="1">
            <a:spLocks/>
          </p:cNvSpPr>
          <p:nvPr/>
        </p:nvSpPr>
        <p:spPr>
          <a:xfrm>
            <a:off x="557884" y="1213434"/>
            <a:ext cx="2286791" cy="6114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Indiaktor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Eiche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3892B38F-FD79-9D37-B74C-883AF883C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039" y="2051867"/>
            <a:ext cx="3739660" cy="2914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 cap="flat">
                <a:solidFill>
                  <a:srgbClr val="41719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feld 2">
            <a:extLst>
              <a:ext uri="{FF2B5EF4-FFF2-40B4-BE49-F238E27FC236}">
                <a16:creationId xmlns:a16="http://schemas.microsoft.com/office/drawing/2014/main" id="{DB67BB63-3F9E-D294-B0F9-E4D19D8235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290" y="2267108"/>
            <a:ext cx="2408032" cy="108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240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Seit den 1990-ern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Regelmäßige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Eichenmasten</a:t>
            </a:r>
          </a:p>
        </p:txBody>
      </p:sp>
      <p:sp>
        <p:nvSpPr>
          <p:cNvPr id="8" name="Textfeld 2">
            <a:extLst>
              <a:ext uri="{FF2B5EF4-FFF2-40B4-BE49-F238E27FC236}">
                <a16:creationId xmlns:a16="http://schemas.microsoft.com/office/drawing/2014/main" id="{8EF6D122-D3A5-C098-2C29-5ED739A7A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290" y="3592258"/>
            <a:ext cx="4254719" cy="142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 Hektar: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2 - 10 t Eicheln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1 - 3,5 </a:t>
            </a: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Mio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Stück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3A72D69-5A07-00B5-2692-8D176221FC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7510" y="267911"/>
            <a:ext cx="2901834" cy="386911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D38AE95-CF68-1C35-7A95-1CB7F6A3464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997" t="16797" r="18854" b="16537"/>
          <a:stretch/>
        </p:blipFill>
        <p:spPr>
          <a:xfrm>
            <a:off x="8067510" y="3900620"/>
            <a:ext cx="3633928" cy="2405174"/>
          </a:xfrm>
          <a:prstGeom prst="rect">
            <a:avLst/>
          </a:prstGeom>
        </p:spPr>
      </p:pic>
      <p:sp>
        <p:nvSpPr>
          <p:cNvPr id="13" name="Datumsplatzhalter 3">
            <a:extLst>
              <a:ext uri="{FF2B5EF4-FFF2-40B4-BE49-F238E27FC236}">
                <a16:creationId xmlns:a16="http://schemas.microsoft.com/office/drawing/2014/main" id="{75EAACAE-3DC1-8A4D-2778-E4E6D9C9C54A}"/>
              </a:ext>
            </a:extLst>
          </p:cNvPr>
          <p:cNvSpPr txBox="1">
            <a:spLocks/>
          </p:cNvSpPr>
          <p:nvPr/>
        </p:nvSpPr>
        <p:spPr>
          <a:xfrm>
            <a:off x="9465059" y="5991225"/>
            <a:ext cx="22791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Bild: Uwe Kunze/ pixelio.de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B5C18359-4D25-4DA1-AEE7-F0DC0396201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701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772"/>
    </mc:Choice>
    <mc:Fallback xmlns="">
      <p:transition spd="slow" advTm="71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4|20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4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2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5.6"/>
</p:tagLst>
</file>

<file path=ppt/theme/theme1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332</Words>
  <Application>Microsoft Office PowerPoint</Application>
  <PresentationFormat>Breitbild</PresentationFormat>
  <Paragraphs>102</Paragraphs>
  <Slides>13</Slides>
  <Notes>0</Notes>
  <HiddenSlides>0</HiddenSlides>
  <MMClips>13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1_Office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Wiederbewaldung und Jagd</dc:title>
  <dc:creator>Frank C. Heute</dc:creator>
  <cp:lastModifiedBy>Frank Christian Heute</cp:lastModifiedBy>
  <cp:revision>33</cp:revision>
  <dcterms:modified xsi:type="dcterms:W3CDTF">2024-01-19T11:21:12Z</dcterms:modified>
</cp:coreProperties>
</file>