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19"/>
  </p:notesMasterIdLst>
  <p:sldIdLst>
    <p:sldId id="867" r:id="rId3"/>
    <p:sldId id="868" r:id="rId4"/>
    <p:sldId id="869" r:id="rId5"/>
    <p:sldId id="872" r:id="rId6"/>
    <p:sldId id="873" r:id="rId7"/>
    <p:sldId id="874" r:id="rId8"/>
    <p:sldId id="877" r:id="rId9"/>
    <p:sldId id="878" r:id="rId10"/>
    <p:sldId id="879" r:id="rId11"/>
    <p:sldId id="882" r:id="rId12"/>
    <p:sldId id="883" r:id="rId13"/>
    <p:sldId id="282" r:id="rId14"/>
    <p:sldId id="285" r:id="rId15"/>
    <p:sldId id="286" r:id="rId16"/>
    <p:sldId id="287" r:id="rId17"/>
    <p:sldId id="288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5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FEEF0-9267-0141-94EF-F50E37F9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2B32F-EAB1-F643-96E4-CAA8D545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7F77EA-D8F7-1C45-8FD7-451DBA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ECB5-A9E0-C744-92A6-1E270E2E7006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B60198-B214-F943-BFC1-77D28EC8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AC85F-351B-1F4C-8239-3B769BD6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23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E5B5-59C9-4047-A90F-0D468567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CD927E-1EEB-6A40-95AE-5A35015D9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A95A93-CDF5-DE44-A03F-3140090F0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34D304-B443-B24B-A776-C744B92E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69AA-FDE3-0840-BA0E-29234701667C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33504E-033E-EB4F-A578-66EDE87C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D2AE0F-57C1-B74C-BEDA-39502309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79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76A88-0FA7-6444-AD83-E6266668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CEE59-C402-BA41-9988-5B78B6A4B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4CD3DF-F5E0-9A40-98C9-4F1B476F2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B15C2-771B-4646-9F06-B0A01BAC4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DF48CE-417D-8241-816E-FE8D81826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F60088-D7EB-A341-8781-D88456B9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D7C7-B6CF-CB41-AE8C-B1D778CA4069}" type="datetime1">
              <a:rPr lang="de-DE" smtClean="0"/>
              <a:t>19.01.2024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B5C3D5-FFD7-6E42-BFE2-2978DD84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6F5240-9B16-4845-B00D-02E275D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81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FD60F-F0F8-514E-8273-3066F42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B294A2-D45E-284F-89DC-8F438BD3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5B51-63C2-DE4D-9641-10D70A902779}" type="datetime1">
              <a:rPr lang="de-DE" smtClean="0"/>
              <a:t>19.01.2024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395B25-4F91-D649-ADF3-19512DDE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EAEE9A-7D9C-D24A-BED1-F0128F2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093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544229-BA7C-7F40-B2D0-F5CD26A0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2E2C-854B-5043-9F28-81CE84E4CE9E}" type="datetime1">
              <a:rPr lang="de-DE" smtClean="0"/>
              <a:t>19.01.2024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8CFF7A-B719-754A-9AAB-F30DA8D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0415ED-C2DD-BA45-953B-13EB718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12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08CDE-2030-9441-B082-C8632581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22432F-6016-B640-8CC4-D538D7AE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BA048-ADA0-0D4F-9766-5BE496C9E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70D3CA-78AD-584B-85C8-10E40BFB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1008-555F-4545-A327-515E964BD9D5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87725F-0D5F-0A47-BB92-0889894D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E64C0-DAD4-B542-86BC-79D3849C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230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E766C-09CC-344C-8668-45F80601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2BE2A9-4158-214B-9977-AB5D1412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E167A1-D9C3-8E4C-83FD-271AE78E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111A98-24CB-744E-9629-F179357E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3CB-049F-7644-8A09-39BDCB893F51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8042FA-DC6A-F54F-B8BF-CD4B0264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46D14-05A8-7349-938B-31FFDC2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90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A405E-2DDF-3243-B3D9-E141FC6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64929F-CA83-EA41-B21B-11215D1DC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73FD9C-5A94-344F-9824-CC07EF96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EC3-19F6-2847-9EEB-82F3F5AAEE0D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78E00-5C06-914E-9706-56F90E3C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E4EAB-90CB-9B4E-BC2E-B5538F51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466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2B97E6-BDF1-124D-A092-2B99975C8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84F692-99D1-294C-8E29-AD0FCF25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82897-941B-8E4F-9715-E654724B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ABC-1F22-C048-9AB6-E25A0FF4023C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5EFFD8-B877-2B4D-9837-9A07CF7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1DB8C-C90A-5C4F-8531-1A4FA0C1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44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81CFA-23A9-8445-A87D-3582F568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9848"/>
            <a:ext cx="9144000" cy="2387600"/>
          </a:xfrm>
        </p:spPr>
        <p:txBody>
          <a:bodyPr anchor="t" anchorCtr="0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8DD16B-367D-0349-89A3-52619C2F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86B6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185AC-AABC-6645-A0E2-DD7D9CE4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41756-2586-9449-B55B-3D266E9492F4}" type="datetime1">
              <a:rPr lang="de-DE" smtClean="0"/>
              <a:pPr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B3072C-040B-7642-BDB2-2CD33C27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06FA4E-7556-2C4F-829D-0FBD3DF9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2E4EA4-EBF1-2A40-B965-39C326A9E55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90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8BC10-EF59-D145-B1CA-9351A61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094F42-3248-FE4E-8194-322BC796E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D35744-1E67-AB48-A913-DAFCFC04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E7FA22-7736-6A42-B263-9E7075E4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87CF7-EEB2-A549-8F0E-38F4B516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00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 txBox="1"/>
          <p:nvPr/>
        </p:nvSpPr>
        <p:spPr>
          <a:xfrm>
            <a:off x="848752" y="6414760"/>
            <a:ext cx="16033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b="1">
                <a:solidFill>
                  <a:srgbClr val="86B64B"/>
                </a:solidFill>
              </a:defRPr>
            </a:lvl1pPr>
          </a:lstStyle>
          <a:p>
            <a:r>
              <a:t>wildoekologie-heute.de</a:t>
            </a:r>
          </a:p>
        </p:txBody>
      </p:sp>
      <p:sp>
        <p:nvSpPr>
          <p:cNvPr id="3" name="Linie"/>
          <p:cNvSpPr/>
          <p:nvPr/>
        </p:nvSpPr>
        <p:spPr>
          <a:xfrm flipV="1">
            <a:off x="10306183" y="6404030"/>
            <a:ext cx="1" cy="247108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solidFill>
            <a:srgbClr val="1C3828"/>
          </a:solidFill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4463E67-82A0-7245-A498-F74BA9CE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D40BA4-4F90-FB47-8A52-1E5015AC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4CE06-DFC0-0644-9FAE-9F9D8E5C1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6378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D7A56E-96F8-AB4E-B374-24737CBA3C80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D69B09-9B0E-6740-A4A5-40EA8FE0C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302" y="6356350"/>
            <a:ext cx="6227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6B963E-5F8E-E64B-962C-EFF75FEAB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7418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C48684-6AA6-554B-B7CE-DFCA1582D8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4655C19-EF02-2043-A55E-B8C9D5E3A61D}"/>
              </a:ext>
            </a:extLst>
          </p:cNvPr>
          <p:cNvSpPr txBox="1">
            <a:spLocks/>
          </p:cNvSpPr>
          <p:nvPr userDrawn="1"/>
        </p:nvSpPr>
        <p:spPr>
          <a:xfrm>
            <a:off x="8499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86B64B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CC43457-7637-DE4C-B0AE-DD4B1E42577A}"/>
              </a:ext>
            </a:extLst>
          </p:cNvPr>
          <p:cNvSpPr txBox="1">
            <a:spLocks/>
          </p:cNvSpPr>
          <p:nvPr userDrawn="1"/>
        </p:nvSpPr>
        <p:spPr>
          <a:xfrm>
            <a:off x="803032" y="6356350"/>
            <a:ext cx="2012584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 err="1">
                <a:solidFill>
                  <a:srgbClr val="86B64B"/>
                </a:solidFill>
              </a:rPr>
              <a:t>wildoekologie-heute.de</a:t>
            </a:r>
            <a:endParaRPr lang="de-DE" b="1" dirty="0">
              <a:solidFill>
                <a:srgbClr val="86B64B"/>
              </a:solidFill>
            </a:endParaRPr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AC6E7360-774F-7C4D-BEA3-FC93283743EE}"/>
              </a:ext>
            </a:extLst>
          </p:cNvPr>
          <p:cNvSpPr/>
          <p:nvPr userDrawn="1"/>
        </p:nvSpPr>
        <p:spPr>
          <a:xfrm flipV="1">
            <a:off x="11379608" y="6404030"/>
            <a:ext cx="0" cy="247107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156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media10.m4a"/><Relationship Id="rId7" Type="http://schemas.openxmlformats.org/officeDocument/2006/relationships/image" Target="../media/image42.jp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41.jp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4.jpg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5.m4a"/><Relationship Id="rId7" Type="http://schemas.openxmlformats.org/officeDocument/2006/relationships/image" Target="../media/image13.jp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11" Type="http://schemas.openxmlformats.org/officeDocument/2006/relationships/image" Target="../media/image1.png"/><Relationship Id="rId5" Type="http://schemas.openxmlformats.org/officeDocument/2006/relationships/image" Target="../media/image8.jpeg"/><Relationship Id="rId10" Type="http://schemas.openxmlformats.org/officeDocument/2006/relationships/image" Target="../media/image4.sv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eg"/><Relationship Id="rId3" Type="http://schemas.openxmlformats.org/officeDocument/2006/relationships/audio" Target="../media/media7.m4a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microsoft.com/office/2007/relationships/media" Target="../media/media7.m4a"/><Relationship Id="rId16" Type="http://schemas.openxmlformats.org/officeDocument/2006/relationships/image" Target="../media/image1.png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microsoft.com/office/2007/relationships/hdphoto" Target="../media/hdphoto1.wdp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30.jpe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audio" Target="../media/media9.m4a"/><Relationship Id="rId7" Type="http://schemas.openxmlformats.org/officeDocument/2006/relationships/image" Target="../media/image32.jpeg"/><Relationship Id="rId12" Type="http://schemas.openxmlformats.org/officeDocument/2006/relationships/image" Target="../media/image5.jpg"/><Relationship Id="rId17" Type="http://schemas.openxmlformats.org/officeDocument/2006/relationships/image" Target="../media/image39.jpeg"/><Relationship Id="rId2" Type="http://schemas.microsoft.com/office/2007/relationships/media" Target="../media/media9.m4a"/><Relationship Id="rId16" Type="http://schemas.openxmlformats.org/officeDocument/2006/relationships/image" Target="../media/image38.jpeg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11" Type="http://schemas.openxmlformats.org/officeDocument/2006/relationships/image" Target="../media/image4.svg"/><Relationship Id="rId5" Type="http://schemas.openxmlformats.org/officeDocument/2006/relationships/image" Target="../media/image31.jpeg"/><Relationship Id="rId15" Type="http://schemas.openxmlformats.org/officeDocument/2006/relationships/image" Target="../media/image37.jpeg"/><Relationship Id="rId10" Type="http://schemas.openxmlformats.org/officeDocument/2006/relationships/image" Target="../media/image3.png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4.jpe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A70AC5-BEA8-9A04-7181-E7D911B79B13}"/>
              </a:ext>
            </a:extLst>
          </p:cNvPr>
          <p:cNvSpPr txBox="1">
            <a:spLocks/>
          </p:cNvSpPr>
          <p:nvPr/>
        </p:nvSpPr>
        <p:spPr>
          <a:xfrm>
            <a:off x="4109192" y="1306668"/>
            <a:ext cx="3507666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2. Wilddichten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25E39AEA-9B79-E44A-9085-FCE977B8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3384" y="6380870"/>
            <a:ext cx="245908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Wiederbewaldung und Jagd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4EBA5A-8796-4B4E-BA32-7B64BE44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30"/>
    </mc:Choice>
    <mc:Fallback xmlns="">
      <p:transition spd="slow" advTm="6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9F42EEE-9AFA-4354-8873-D9C6E7C4FB7D}"/>
              </a:ext>
            </a:extLst>
          </p:cNvPr>
          <p:cNvSpPr/>
          <p:nvPr/>
        </p:nvSpPr>
        <p:spPr>
          <a:xfrm>
            <a:off x="5872101" y="727509"/>
            <a:ext cx="4787153" cy="2779059"/>
          </a:xfrm>
          <a:prstGeom prst="ellipse">
            <a:avLst/>
          </a:prstGeom>
          <a:solidFill>
            <a:srgbClr val="86B64B">
              <a:alpha val="48000"/>
            </a:srgbClr>
          </a:solidFill>
          <a:ln>
            <a:solidFill>
              <a:srgbClr val="86B64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C6744F3-D096-559D-E863-14B7108EF2D4}"/>
              </a:ext>
            </a:extLst>
          </p:cNvPr>
          <p:cNvSpPr txBox="1">
            <a:spLocks/>
          </p:cNvSpPr>
          <p:nvPr/>
        </p:nvSpPr>
        <p:spPr>
          <a:xfrm>
            <a:off x="1273057" y="201026"/>
            <a:ext cx="3187548" cy="500690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4 -12/ 100 ha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224A56E-EACE-D684-D8C6-D15B45FCA762}"/>
              </a:ext>
            </a:extLst>
          </p:cNvPr>
          <p:cNvSpPr/>
          <p:nvPr/>
        </p:nvSpPr>
        <p:spPr>
          <a:xfrm>
            <a:off x="486380" y="646656"/>
            <a:ext cx="4999497" cy="2902330"/>
          </a:xfrm>
          <a:prstGeom prst="ellipse">
            <a:avLst/>
          </a:prstGeom>
          <a:solidFill>
            <a:srgbClr val="86B64B">
              <a:alpha val="48000"/>
            </a:srgbClr>
          </a:solidFill>
          <a:ln>
            <a:solidFill>
              <a:srgbClr val="86B64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8785F7-830D-232E-CC36-3B9B8305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05064" y="1758565"/>
            <a:ext cx="530642" cy="343356"/>
          </a:xfrm>
          <a:prstGeom prst="ellipse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0A6A0E7-8F72-26EE-18B0-DD901791B357}"/>
              </a:ext>
            </a:extLst>
          </p:cNvPr>
          <p:cNvSpPr txBox="1">
            <a:spLocks/>
          </p:cNvSpPr>
          <p:nvPr/>
        </p:nvSpPr>
        <p:spPr>
          <a:xfrm>
            <a:off x="7371597" y="168806"/>
            <a:ext cx="1974592" cy="500690"/>
          </a:xfrm>
          <a:prstGeom prst="rect">
            <a:avLst/>
          </a:prstGeom>
        </p:spPr>
        <p:txBody>
          <a:bodyPr vert="horz" lIns="91416" tIns="45708" rIns="91416" bIns="45708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&gt; 30/ 100 ha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F3E8E9-E20E-73DF-0951-9FF093256F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700861" y="969519"/>
            <a:ext cx="623018" cy="439646"/>
          </a:xfrm>
          <a:prstGeom prst="ellipse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83903A5-F632-2047-E314-BDB62AEE6B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644597" y="2839090"/>
            <a:ext cx="606143" cy="392210"/>
          </a:xfrm>
          <a:prstGeom prst="ellipse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281789-868E-E4ED-6C0C-9D121DEDDA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198520" y="1255663"/>
            <a:ext cx="640981" cy="452321"/>
          </a:xfrm>
          <a:prstGeom prst="ellipse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AC55E22-DA48-D937-ED10-D320896C92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042104" y="2089828"/>
            <a:ext cx="785332" cy="593240"/>
          </a:xfrm>
          <a:prstGeom prst="ellipse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90554A2-C887-A1D2-B854-C2E105136F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5933555" y="1672750"/>
            <a:ext cx="686831" cy="518832"/>
          </a:xfrm>
          <a:prstGeom prst="ellipse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969451E-20BE-E60D-88A7-CBDCB975CE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191815" y="2551737"/>
            <a:ext cx="623018" cy="403129"/>
          </a:xfrm>
          <a:prstGeom prst="ellipse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0A0674E-912C-2853-4673-B0872328B4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412489" y="791318"/>
            <a:ext cx="596556" cy="420972"/>
          </a:xfrm>
          <a:prstGeom prst="ellipse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ACF4BDD-977D-0A90-141C-07AB915AD6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961112" y="749065"/>
            <a:ext cx="657659" cy="496795"/>
          </a:xfrm>
          <a:prstGeom prst="ellipse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DEBFB77-4E8D-DAA2-F018-8E17391E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197044" y="1101502"/>
            <a:ext cx="613757" cy="433110"/>
          </a:xfrm>
          <a:prstGeom prst="ellipse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995FE98-CDD4-563B-EDD5-A3BA7D5666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1315548" y="2375219"/>
            <a:ext cx="530642" cy="343356"/>
          </a:xfrm>
          <a:prstGeom prst="ellipse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810BBEA-93A2-BFF0-84EC-98419EC131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2419781" y="1943320"/>
            <a:ext cx="530642" cy="343356"/>
          </a:xfrm>
          <a:prstGeom prst="ellipse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2041666-C5F3-6365-53ED-52433730D2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2096683" y="1131275"/>
            <a:ext cx="530642" cy="343356"/>
          </a:xfrm>
          <a:prstGeom prst="ellipse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7688892-7298-85F3-503E-8A626192B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2230214" y="2934883"/>
            <a:ext cx="530642" cy="343356"/>
          </a:xfrm>
          <a:prstGeom prst="ellipse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A73FC88-3D3F-1A06-735B-A76EB9697B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4163875" y="1989165"/>
            <a:ext cx="530642" cy="343356"/>
          </a:xfrm>
          <a:prstGeom prst="ellipse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E19D30C-2B87-FA6F-9508-63BAA11FFD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3444504" y="2741589"/>
            <a:ext cx="530642" cy="343356"/>
          </a:xfrm>
          <a:prstGeom prst="ellipse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45209F0-1A5C-9CBE-359D-9E6CDA02F0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3431056" y="1271462"/>
            <a:ext cx="530642" cy="343356"/>
          </a:xfrm>
          <a:prstGeom prst="ellipse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EF444C1-014F-2B5B-FDBA-80B74B033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214" y="3667061"/>
            <a:ext cx="3278856" cy="2459142"/>
          </a:xfrm>
          <a:prstGeom prst="rect">
            <a:avLst/>
          </a:prstGeom>
        </p:spPr>
      </p:pic>
      <p:sp>
        <p:nvSpPr>
          <p:cNvPr id="26" name="Datumsplatzhalter 3">
            <a:extLst>
              <a:ext uri="{FF2B5EF4-FFF2-40B4-BE49-F238E27FC236}">
                <a16:creationId xmlns:a16="http://schemas.microsoft.com/office/drawing/2014/main" id="{1A0955A9-DFD1-2872-002C-5CE2F7ED1FFF}"/>
              </a:ext>
            </a:extLst>
          </p:cNvPr>
          <p:cNvSpPr txBox="1">
            <a:spLocks/>
          </p:cNvSpPr>
          <p:nvPr/>
        </p:nvSpPr>
        <p:spPr>
          <a:xfrm>
            <a:off x="1743149" y="5753579"/>
            <a:ext cx="2148097" cy="38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Großmann/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pixelio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F9E81FCA-3B73-788F-3458-941A6742A4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488"/>
          <a:stretch/>
        </p:blipFill>
        <p:spPr>
          <a:xfrm>
            <a:off x="5881928" y="3667323"/>
            <a:ext cx="3963841" cy="2452984"/>
          </a:xfrm>
          <a:prstGeom prst="rect">
            <a:avLst/>
          </a:prstGeom>
        </p:spPr>
      </p:pic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6137E0B7-6E7E-621E-8168-5C08FA0E06D9}"/>
              </a:ext>
            </a:extLst>
          </p:cNvPr>
          <p:cNvSpPr txBox="1">
            <a:spLocks/>
          </p:cNvSpPr>
          <p:nvPr/>
        </p:nvSpPr>
        <p:spPr>
          <a:xfrm>
            <a:off x="5623310" y="3751563"/>
            <a:ext cx="1910881" cy="38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Liebhard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pixelio.de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F6F415C4-1856-6902-088D-5CBA975053FB}"/>
              </a:ext>
            </a:extLst>
          </p:cNvPr>
          <p:cNvSpPr txBox="1">
            <a:spLocks/>
          </p:cNvSpPr>
          <p:nvPr/>
        </p:nvSpPr>
        <p:spPr>
          <a:xfrm>
            <a:off x="4325220" y="-27120"/>
            <a:ext cx="2871824" cy="6385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Rehwilddichte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CD3BBFA4-6DD3-D6E3-D6D0-117AB529F3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826220" y="1198081"/>
            <a:ext cx="623018" cy="439646"/>
          </a:xfrm>
          <a:prstGeom prst="ellipse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DCAEADF6-221B-46F3-F926-A39B6CB872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323879" y="1484225"/>
            <a:ext cx="640981" cy="452321"/>
          </a:xfrm>
          <a:prstGeom prst="ellipse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54E1BCB-5A09-E659-9687-51149770A4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371376" y="2361626"/>
            <a:ext cx="785332" cy="593240"/>
          </a:xfrm>
          <a:prstGeom prst="ellipse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1CFD1D43-DF06-AF1A-DD9E-3C3415630A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982600" y="1901312"/>
            <a:ext cx="686831" cy="518832"/>
          </a:xfrm>
          <a:prstGeom prst="ellipse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6878E60-BD5C-3A04-8202-DC3125FD0B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222682" y="2907878"/>
            <a:ext cx="623018" cy="403129"/>
          </a:xfrm>
          <a:prstGeom prst="ellipse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193A945-E517-1964-722D-FE2A948CF9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537848" y="977627"/>
            <a:ext cx="596556" cy="420972"/>
          </a:xfrm>
          <a:prstGeom prst="ellipse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9B1ED7A9-B379-5E57-DB77-2E264486A9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9043314" y="928027"/>
            <a:ext cx="657659" cy="496795"/>
          </a:xfrm>
          <a:prstGeom prst="ellipse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F9D899B6-B6DB-49F5-C1E4-E9130CC513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322403" y="1330064"/>
            <a:ext cx="613757" cy="433110"/>
          </a:xfrm>
          <a:prstGeom prst="ellipse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91B0E5B2-D161-D370-2578-D9C11D358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822895" y="1446378"/>
            <a:ext cx="623018" cy="439646"/>
          </a:xfrm>
          <a:prstGeom prst="ellipse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27CDC4B8-E10F-761D-B71B-728C00997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320554" y="1732522"/>
            <a:ext cx="640981" cy="452321"/>
          </a:xfrm>
          <a:prstGeom prst="ellipse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D388F63B-A7F7-E7EB-4039-02FEC24AE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164138" y="2566687"/>
            <a:ext cx="785332" cy="593240"/>
          </a:xfrm>
          <a:prstGeom prst="ellipse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D0EFD2E-151F-B824-63A1-E9EF087B47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979275" y="2149609"/>
            <a:ext cx="686831" cy="518832"/>
          </a:xfrm>
          <a:prstGeom prst="ellipse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45EE3C4D-F01A-B7FF-3659-A492B1AA67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313849" y="3028596"/>
            <a:ext cx="623018" cy="403129"/>
          </a:xfrm>
          <a:prstGeom prst="ellipse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A4441091-05F7-CA32-3C73-71302D4A7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9534523" y="1225924"/>
            <a:ext cx="596556" cy="420972"/>
          </a:xfrm>
          <a:prstGeom prst="ellipse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3C3E179-E8E2-8A8C-A8BA-205959B44E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571642" y="1546619"/>
            <a:ext cx="657659" cy="496795"/>
          </a:xfrm>
          <a:prstGeom prst="ellipse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CCF1E44-79FF-314B-B5D4-3ADF9326D8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9319078" y="1578361"/>
            <a:ext cx="613757" cy="433110"/>
          </a:xfrm>
          <a:prstGeom prst="ellipse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8F593EBD-C51E-352A-F589-0C90FDBCEA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9778230" y="1857553"/>
            <a:ext cx="623018" cy="439646"/>
          </a:xfrm>
          <a:prstGeom prst="ellipse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2A0177A-C542-F6AC-712C-C158E0E2DD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9275889" y="2143697"/>
            <a:ext cx="640981" cy="452321"/>
          </a:xfrm>
          <a:prstGeom prst="ellipse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496CB188-10CA-EF70-9D95-ECC0116639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934610" y="2831486"/>
            <a:ext cx="686831" cy="518832"/>
          </a:xfrm>
          <a:prstGeom prst="ellipse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B84C9DB-9C76-3B01-1D4C-46B4BD973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710767" y="3058969"/>
            <a:ext cx="623018" cy="403129"/>
          </a:xfrm>
          <a:prstGeom prst="ellipse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0169079B-4175-3EAF-5074-C4B4C2513D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9931730" y="2271147"/>
            <a:ext cx="596556" cy="420972"/>
          </a:xfrm>
          <a:prstGeom prst="ellipse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1726E0E4-A49F-197E-6458-DAEA09D18F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667146" y="1993860"/>
            <a:ext cx="657659" cy="496795"/>
          </a:xfrm>
          <a:prstGeom prst="ellipse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3CCA6034-3A1E-DB27-3BA2-0D7E67995E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9570231" y="2600800"/>
            <a:ext cx="613757" cy="433110"/>
          </a:xfrm>
          <a:prstGeom prst="ellipse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02C67A2B-B9AB-C80C-5B29-EFBA2B71BE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7707029" y="1857478"/>
            <a:ext cx="623018" cy="403129"/>
          </a:xfrm>
          <a:prstGeom prst="ellipse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CC0F775-9800-AB99-A7EF-7976FE6BF2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9898830" y="1552698"/>
            <a:ext cx="623018" cy="403129"/>
          </a:xfrm>
          <a:prstGeom prst="ellipse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DACAB8EB-1D58-0310-D94D-2D8DF637F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869415" y="2491812"/>
            <a:ext cx="623018" cy="403129"/>
          </a:xfrm>
          <a:prstGeom prst="ellipse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973746D3-124D-2123-F533-5F40DE0E18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792521" y="2447953"/>
            <a:ext cx="623018" cy="403129"/>
          </a:xfrm>
          <a:prstGeom prst="ellipse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66A2AD3D-8447-718E-DB21-86D6958C2C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04" y="737693"/>
            <a:ext cx="4461296" cy="5948394"/>
          </a:xfrm>
          <a:prstGeom prst="rect">
            <a:avLst/>
          </a:prstGeom>
        </p:spPr>
      </p:pic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9263DD2D-362F-44B9-A39B-A394A12E0D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0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87"/>
    </mc:Choice>
    <mc:Fallback xmlns="">
      <p:transition spd="slow" advTm="11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3E239888-5FD7-2A8B-863A-C99904BCE8D0}"/>
              </a:ext>
            </a:extLst>
          </p:cNvPr>
          <p:cNvSpPr txBox="1">
            <a:spLocks/>
          </p:cNvSpPr>
          <p:nvPr/>
        </p:nvSpPr>
        <p:spPr>
          <a:xfrm>
            <a:off x="290637" y="332449"/>
            <a:ext cx="2650084" cy="4801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Rotwild - Dichte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A04506-C641-9138-1430-AEA2E7AD554A}"/>
              </a:ext>
            </a:extLst>
          </p:cNvPr>
          <p:cNvSpPr txBox="1"/>
          <p:nvPr/>
        </p:nvSpPr>
        <p:spPr>
          <a:xfrm>
            <a:off x="4918430" y="1094486"/>
            <a:ext cx="6552728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 ökologisch und ökonomisch tragfähige Dichte gelten bislang 1-2(3) Stück Rotwild/ 100 ha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C9AAC24-02FC-381E-C4AF-71C2B36684C2}"/>
              </a:ext>
            </a:extLst>
          </p:cNvPr>
          <p:cNvSpPr txBox="1"/>
          <p:nvPr/>
        </p:nvSpPr>
        <p:spPr>
          <a:xfrm>
            <a:off x="4918430" y="2250032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</a:t>
            </a:r>
            <a:r>
              <a:rPr kumimoji="0" lang="de-DE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3,0 </a:t>
            </a:r>
            <a:r>
              <a:rPr kumimoji="0" lang="de-DE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Stck</a:t>
            </a:r>
            <a:r>
              <a:rPr kumimoji="0" lang="de-DE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./100 ha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Abnahme der Pflanzenarten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1,5/ 100 ha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merkliche Vegetationsbeeinflussung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AC65010-E2FF-838E-F69E-DA9DB1632700}"/>
              </a:ext>
            </a:extLst>
          </p:cNvPr>
          <p:cNvSpPr txBox="1">
            <a:spLocks/>
          </p:cNvSpPr>
          <p:nvPr/>
        </p:nvSpPr>
        <p:spPr>
          <a:xfrm>
            <a:off x="1184049" y="3952523"/>
            <a:ext cx="3513343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Rotwilddichten NRW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0D9694-4737-EF18-5D86-7C8408EB515B}"/>
              </a:ext>
            </a:extLst>
          </p:cNvPr>
          <p:cNvSpPr txBox="1"/>
          <p:nvPr/>
        </p:nvSpPr>
        <p:spPr>
          <a:xfrm>
            <a:off x="5377947" y="4034231"/>
            <a:ext cx="485979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Zielbestand (1995 - 2019): 1,2/ 100ha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B587660-6F46-CAA8-141A-EB56115A26D5}"/>
              </a:ext>
            </a:extLst>
          </p:cNvPr>
          <p:cNvSpPr txBox="1"/>
          <p:nvPr/>
        </p:nvSpPr>
        <p:spPr>
          <a:xfrm>
            <a:off x="5377946" y="4778765"/>
            <a:ext cx="4539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Ermittelte Dichten auf Teilflächen: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Egge, NP Eifel: 10 - 12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Voreifel/ Eifel: 18 - 28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Siegerland,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Üfter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Mark:</a:t>
            </a:r>
            <a:r>
              <a:rPr kumimoji="0" lang="de-DE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30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baseline="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Sauerland 2022: 10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64FC224B-07DA-3EDB-6C06-BF7645A90501}"/>
              </a:ext>
            </a:extLst>
          </p:cNvPr>
          <p:cNvSpPr/>
          <p:nvPr/>
        </p:nvSpPr>
        <p:spPr>
          <a:xfrm>
            <a:off x="4918430" y="4044348"/>
            <a:ext cx="284817" cy="30155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0EC6F1DF-A5FC-6D4B-F879-A787751347C7}"/>
              </a:ext>
            </a:extLst>
          </p:cNvPr>
          <p:cNvSpPr/>
          <p:nvPr/>
        </p:nvSpPr>
        <p:spPr>
          <a:xfrm>
            <a:off x="4918430" y="5505149"/>
            <a:ext cx="284817" cy="30155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1B4F423-027A-068D-4D2D-F89DCB0EFC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15" r="2092" b="19007"/>
          <a:stretch/>
        </p:blipFill>
        <p:spPr>
          <a:xfrm>
            <a:off x="477037" y="1094486"/>
            <a:ext cx="3790163" cy="2182673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9CD4E40-489B-9111-3212-D2525D96FE4E}"/>
              </a:ext>
            </a:extLst>
          </p:cNvPr>
          <p:cNvSpPr txBox="1">
            <a:spLocks/>
          </p:cNvSpPr>
          <p:nvPr/>
        </p:nvSpPr>
        <p:spPr>
          <a:xfrm>
            <a:off x="411072" y="959601"/>
            <a:ext cx="1204607" cy="38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prstClr val="white"/>
                </a:solidFill>
                <a:latin typeface="Calibri" panose="020F0502020204030204"/>
              </a:rPr>
              <a:t>D. Huth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pixelio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D2236A-7B96-42A2-A527-F4A49E0CC6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0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2"/>
    </mc:Choice>
    <mc:Fallback xmlns="">
      <p:transition spd="slow" advTm="6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1" grpId="0" animBg="1"/>
      <p:bldP spid="1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583" name="Titel 1"/>
          <p:cNvSpPr txBox="1"/>
          <p:nvPr/>
        </p:nvSpPr>
        <p:spPr>
          <a:xfrm>
            <a:off x="210460" y="338586"/>
            <a:ext cx="2128433" cy="45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81000"/>
              </a:lnSpc>
              <a:defRPr sz="2800">
                <a:solidFill>
                  <a:srgbClr val="FFFFFF"/>
                </a:solidFill>
              </a:defRPr>
            </a:lvl1pPr>
          </a:lstStyle>
          <a:p>
            <a:r>
              <a:t>Rotwild</a:t>
            </a:r>
          </a:p>
        </p:txBody>
      </p:sp>
      <p:sp>
        <p:nvSpPr>
          <p:cNvPr id="584" name="Textfeld 2"/>
          <p:cNvSpPr txBox="1"/>
          <p:nvPr/>
        </p:nvSpPr>
        <p:spPr>
          <a:xfrm>
            <a:off x="309072" y="780209"/>
            <a:ext cx="4122947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Bestandsdichte und Konstitution</a:t>
            </a:r>
          </a:p>
        </p:txBody>
      </p:sp>
      <p:sp>
        <p:nvSpPr>
          <p:cNvPr id="585" name="Textfeld 4"/>
          <p:cNvSpPr txBox="1"/>
          <p:nvPr/>
        </p:nvSpPr>
        <p:spPr>
          <a:xfrm>
            <a:off x="2686705" y="5195735"/>
            <a:ext cx="6970840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„Wildtieren schadet nichts so sehr wie hohe Bestände“                                             </a:t>
            </a:r>
          </a:p>
        </p:txBody>
      </p:sp>
      <p:pic>
        <p:nvPicPr>
          <p:cNvPr id="586" name="Grafik 6" descr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716" y="-48494"/>
            <a:ext cx="6598470" cy="4948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Grafik 7" descr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60" y="1383572"/>
            <a:ext cx="4689051" cy="3516787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Textfeld 9"/>
          <p:cNvSpPr txBox="1"/>
          <p:nvPr/>
        </p:nvSpPr>
        <p:spPr>
          <a:xfrm>
            <a:off x="9294357" y="5620468"/>
            <a:ext cx="133073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Hudler 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B6B267-7D5A-436A-B331-BAB947970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109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608" name="Fußzeilenplatzhalter 4"/>
          <p:cNvSpPr txBox="1"/>
          <p:nvPr/>
        </p:nvSpPr>
        <p:spPr>
          <a:xfrm>
            <a:off x="3081996" y="6567160"/>
            <a:ext cx="6135593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609" name="Grafik 9" descr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946" y="790061"/>
            <a:ext cx="7037168" cy="5277877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Titel 1"/>
          <p:cNvSpPr txBox="1"/>
          <p:nvPr/>
        </p:nvSpPr>
        <p:spPr>
          <a:xfrm>
            <a:off x="4982696" y="6181784"/>
            <a:ext cx="2425631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Eggegebirge</a:t>
            </a:r>
            <a:r>
              <a:rPr dirty="0"/>
              <a:t> 2015</a:t>
            </a:r>
          </a:p>
        </p:txBody>
      </p:sp>
      <p:sp>
        <p:nvSpPr>
          <p:cNvPr id="611" name="Titel 1"/>
          <p:cNvSpPr txBox="1"/>
          <p:nvPr/>
        </p:nvSpPr>
        <p:spPr>
          <a:xfrm>
            <a:off x="414494" y="364388"/>
            <a:ext cx="408690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Wilddichten und Waldschäden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CFA129-5B82-4CD7-B886-4567788D9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10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615" name="Fußzeilenplatzhalter 4"/>
          <p:cNvSpPr txBox="1"/>
          <p:nvPr/>
        </p:nvSpPr>
        <p:spPr>
          <a:xfrm>
            <a:off x="3081996" y="6567160"/>
            <a:ext cx="6135593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616" name="Grafik 6" descr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104" y="832670"/>
            <a:ext cx="7170482" cy="5377864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Titel 1"/>
          <p:cNvSpPr txBox="1"/>
          <p:nvPr/>
        </p:nvSpPr>
        <p:spPr>
          <a:xfrm>
            <a:off x="4264641" y="6277689"/>
            <a:ext cx="2918690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Arnsberger</a:t>
            </a:r>
            <a:r>
              <a:rPr dirty="0"/>
              <a:t> Wald 2016</a:t>
            </a:r>
          </a:p>
        </p:txBody>
      </p:sp>
      <p:sp>
        <p:nvSpPr>
          <p:cNvPr id="618" name="Titel 1"/>
          <p:cNvSpPr txBox="1"/>
          <p:nvPr/>
        </p:nvSpPr>
        <p:spPr>
          <a:xfrm>
            <a:off x="394552" y="329646"/>
            <a:ext cx="408690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Wilddichten und Waldschäden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2FE248-4540-4B7A-A331-C5EACB270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24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622" name="Fußzeilenplatzhalter 4"/>
          <p:cNvSpPr txBox="1"/>
          <p:nvPr/>
        </p:nvSpPr>
        <p:spPr>
          <a:xfrm>
            <a:off x="3081996" y="6567160"/>
            <a:ext cx="6135593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623" name="Grafik 9" descr="Grafik 9"/>
          <p:cNvPicPr>
            <a:picLocks noChangeAspect="1"/>
          </p:cNvPicPr>
          <p:nvPr/>
        </p:nvPicPr>
        <p:blipFill rotWithShape="1">
          <a:blip r:embed="rId4"/>
          <a:srcRect t="9417"/>
          <a:stretch/>
        </p:blipFill>
        <p:spPr>
          <a:xfrm>
            <a:off x="269046" y="1585981"/>
            <a:ext cx="6131858" cy="4165839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Titel 1"/>
          <p:cNvSpPr txBox="1"/>
          <p:nvPr/>
        </p:nvSpPr>
        <p:spPr>
          <a:xfrm>
            <a:off x="6121257" y="1566303"/>
            <a:ext cx="2918690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sz="2400" dirty="0" err="1"/>
              <a:t>Siegerland</a:t>
            </a:r>
            <a:r>
              <a:rPr sz="2400" dirty="0"/>
              <a:t> 2019</a:t>
            </a:r>
          </a:p>
        </p:txBody>
      </p:sp>
      <p:pic>
        <p:nvPicPr>
          <p:cNvPr id="625" name="Inhaltsplatzhalter 5" descr="Inhaltsplatzhalter 5"/>
          <p:cNvPicPr>
            <a:picLocks noChangeAspect="1"/>
          </p:cNvPicPr>
          <p:nvPr/>
        </p:nvPicPr>
        <p:blipFill>
          <a:blip r:embed="rId5"/>
          <a:srcRect t="13206"/>
          <a:stretch>
            <a:fillRect/>
          </a:stretch>
        </p:blipFill>
        <p:spPr>
          <a:xfrm>
            <a:off x="6649763" y="2356565"/>
            <a:ext cx="5135651" cy="3376580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Textfeld 6"/>
          <p:cNvSpPr txBox="1"/>
          <p:nvPr/>
        </p:nvSpPr>
        <p:spPr>
          <a:xfrm>
            <a:off x="10080478" y="5372430"/>
            <a:ext cx="1953795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Bild: Dirk </a:t>
            </a:r>
            <a:r>
              <a:rPr dirty="0" err="1"/>
              <a:t>Manderbach</a:t>
            </a:r>
            <a:endParaRPr dirty="0"/>
          </a:p>
        </p:txBody>
      </p:sp>
      <p:sp>
        <p:nvSpPr>
          <p:cNvPr id="627" name="Titel 1"/>
          <p:cNvSpPr txBox="1"/>
          <p:nvPr/>
        </p:nvSpPr>
        <p:spPr>
          <a:xfrm>
            <a:off x="269046" y="378171"/>
            <a:ext cx="408690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Wilddichten und Waldschäden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1BCDE8-BC80-43FB-BB9E-44775FACA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102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631" name="Textfeld 9"/>
          <p:cNvSpPr txBox="1"/>
          <p:nvPr/>
        </p:nvSpPr>
        <p:spPr>
          <a:xfrm>
            <a:off x="277708" y="143629"/>
            <a:ext cx="3473406" cy="41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r>
              <a:t>Hohe Wilddichten</a:t>
            </a:r>
          </a:p>
        </p:txBody>
      </p:sp>
      <p:pic>
        <p:nvPicPr>
          <p:cNvPr id="632" name="Grafik 1" descr="Grafik 1"/>
          <p:cNvPicPr>
            <a:picLocks noChangeAspect="1"/>
          </p:cNvPicPr>
          <p:nvPr/>
        </p:nvPicPr>
        <p:blipFill>
          <a:blip r:embed="rId5"/>
          <a:srcRect t="14263"/>
          <a:stretch>
            <a:fillRect/>
          </a:stretch>
        </p:blipFill>
        <p:spPr>
          <a:xfrm>
            <a:off x="2389696" y="1321325"/>
            <a:ext cx="6672454" cy="3813793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Datumsplatzhalter 3"/>
          <p:cNvSpPr txBox="1"/>
          <p:nvPr/>
        </p:nvSpPr>
        <p:spPr>
          <a:xfrm>
            <a:off x="8098023" y="4886813"/>
            <a:ext cx="88743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Bild: </a:t>
            </a:r>
            <a:r>
              <a:rPr dirty="0" err="1"/>
              <a:t>pixabay</a:t>
            </a:r>
            <a:endParaRPr dirty="0"/>
          </a:p>
        </p:txBody>
      </p:sp>
      <p:sp>
        <p:nvSpPr>
          <p:cNvPr id="634" name="Textfeld 6"/>
          <p:cNvSpPr txBox="1"/>
          <p:nvPr/>
        </p:nvSpPr>
        <p:spPr>
          <a:xfrm>
            <a:off x="1616451" y="751319"/>
            <a:ext cx="851956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 err="1"/>
              <a:t>Ruhezonen</a:t>
            </a:r>
            <a:r>
              <a:rPr dirty="0"/>
              <a:t>, </a:t>
            </a:r>
            <a:r>
              <a:rPr dirty="0" err="1"/>
              <a:t>Wildäcker</a:t>
            </a:r>
            <a:r>
              <a:rPr dirty="0"/>
              <a:t>, </a:t>
            </a:r>
            <a:r>
              <a:rPr dirty="0" err="1"/>
              <a:t>Besucherlenkung</a:t>
            </a:r>
            <a:r>
              <a:rPr lang="de-DE" dirty="0"/>
              <a:t>,</a:t>
            </a:r>
            <a:r>
              <a:rPr dirty="0"/>
              <a:t> </a:t>
            </a:r>
            <a:r>
              <a:rPr lang="de-DE" dirty="0"/>
              <a:t>Le</a:t>
            </a:r>
            <a:r>
              <a:rPr dirty="0" err="1"/>
              <a:t>bensraumgutachten</a:t>
            </a:r>
            <a:r>
              <a:rPr dirty="0"/>
              <a:t>?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9673A7-0BC1-5CED-180D-7E084CEE969A}"/>
              </a:ext>
            </a:extLst>
          </p:cNvPr>
          <p:cNvSpPr txBox="1"/>
          <p:nvPr/>
        </p:nvSpPr>
        <p:spPr>
          <a:xfrm>
            <a:off x="289376" y="5242370"/>
            <a:ext cx="1158044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de-DE" sz="32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These: Nur eine Anpassung der Wildbestände führt zum Erfolg</a:t>
            </a:r>
            <a:endParaRPr sz="32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AEDD4F-9547-418B-A691-BFEE6D63F4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0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06CE74-B48A-BFE5-ABBB-671AECBC5FD4}"/>
              </a:ext>
            </a:extLst>
          </p:cNvPr>
          <p:cNvSpPr txBox="1">
            <a:spLocks/>
          </p:cNvSpPr>
          <p:nvPr/>
        </p:nvSpPr>
        <p:spPr>
          <a:xfrm>
            <a:off x="263352" y="266428"/>
            <a:ext cx="2016224" cy="503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Wilddichte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4ED1A74-7F3F-8533-240D-8ADB927F1D46}"/>
              </a:ext>
            </a:extLst>
          </p:cNvPr>
          <p:cNvSpPr txBox="1">
            <a:spLocks/>
          </p:cNvSpPr>
          <p:nvPr/>
        </p:nvSpPr>
        <p:spPr>
          <a:xfrm>
            <a:off x="215390" y="911675"/>
            <a:ext cx="3240360" cy="503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„tragbare“ Rehdichte?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1BE60B6-D0AC-C8A7-8469-3CC3C2851B10}"/>
              </a:ext>
            </a:extLst>
          </p:cNvPr>
          <p:cNvSpPr txBox="1">
            <a:spLocks/>
          </p:cNvSpPr>
          <p:nvPr/>
        </p:nvSpPr>
        <p:spPr>
          <a:xfrm>
            <a:off x="5350116" y="5007526"/>
            <a:ext cx="4896544" cy="756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Stubbe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1988: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Je nach Bonität 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4-12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/ 100 Hektar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CEA2192-94DE-F2AE-E463-76038C55D033}"/>
              </a:ext>
            </a:extLst>
          </p:cNvPr>
          <p:cNvSpPr txBox="1">
            <a:spLocks/>
          </p:cNvSpPr>
          <p:nvPr/>
        </p:nvSpPr>
        <p:spPr>
          <a:xfrm>
            <a:off x="5305292" y="3180238"/>
            <a:ext cx="4024064" cy="503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Mottl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1956: 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2-12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/ 100 ha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822D6CA-6221-2014-4EDF-B6CD1EFBAF51}"/>
              </a:ext>
            </a:extLst>
          </p:cNvPr>
          <p:cNvSpPr txBox="1">
            <a:spLocks/>
          </p:cNvSpPr>
          <p:nvPr/>
        </p:nvSpPr>
        <p:spPr>
          <a:xfrm>
            <a:off x="5303912" y="863190"/>
            <a:ext cx="5904656" cy="11878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Hartig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1832: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3,2 Rehe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pro 100 ha Laubholzreviere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2,4 Rehe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pro 100 ha Nadelholzreviere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7426A10-1E55-B047-D40A-51510B2C1851}"/>
              </a:ext>
            </a:extLst>
          </p:cNvPr>
          <p:cNvSpPr txBox="1">
            <a:spLocks/>
          </p:cNvSpPr>
          <p:nvPr/>
        </p:nvSpPr>
        <p:spPr>
          <a:xfrm>
            <a:off x="5303912" y="2463004"/>
            <a:ext cx="5504420" cy="487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Ueckermann</a:t>
            </a:r>
            <a:r>
              <a:rPr kumimoji="0" lang="de-DE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1951: 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3-11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/ 100 Hektar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DB09C7C-9663-099C-EDB0-0EFBCA90CCA6}"/>
              </a:ext>
            </a:extLst>
          </p:cNvPr>
          <p:cNvSpPr txBox="1">
            <a:spLocks/>
          </p:cNvSpPr>
          <p:nvPr/>
        </p:nvSpPr>
        <p:spPr>
          <a:xfrm>
            <a:off x="5305292" y="3673110"/>
            <a:ext cx="7395364" cy="972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Grigorov</a:t>
            </a:r>
            <a:r>
              <a:rPr kumimoji="0" lang="de-DE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(Bulgarien 1977):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max. 8 Rehe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/100 ha in den besten Revieren zugelassen!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9C479FE-5F41-46B6-2568-969388B375CC}"/>
              </a:ext>
            </a:extLst>
          </p:cNvPr>
          <p:cNvSpPr txBox="1">
            <a:spLocks/>
          </p:cNvSpPr>
          <p:nvPr/>
        </p:nvSpPr>
        <p:spPr>
          <a:xfrm>
            <a:off x="777230" y="2216171"/>
            <a:ext cx="4680520" cy="9640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Dichte an Rehen, die keine ökologischen und/ oder ökonomischen Schäden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verursachen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371B03C8-786F-D6C8-EA25-324C5E004A0A}"/>
              </a:ext>
            </a:extLst>
          </p:cNvPr>
          <p:cNvSpPr/>
          <p:nvPr/>
        </p:nvSpPr>
        <p:spPr>
          <a:xfrm>
            <a:off x="287261" y="1771196"/>
            <a:ext cx="408930" cy="27979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4AF74CC3-BB9A-CB2C-A794-993A9A667B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r="15585"/>
          <a:stretch/>
        </p:blipFill>
        <p:spPr>
          <a:xfrm>
            <a:off x="411115" y="3349746"/>
            <a:ext cx="4572000" cy="2436502"/>
          </a:xfrm>
          <a:prstGeom prst="round1Rect">
            <a:avLst>
              <a:gd name="adj" fmla="val 5636"/>
            </a:avLst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DB9D8CD-377B-D28D-A382-0340312D35A4}"/>
              </a:ext>
            </a:extLst>
          </p:cNvPr>
          <p:cNvSpPr txBox="1"/>
          <p:nvPr/>
        </p:nvSpPr>
        <p:spPr>
          <a:xfrm>
            <a:off x="3189207" y="5527716"/>
            <a:ext cx="202602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Dreiucker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pixelio.com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0714DDB-AA24-498E-8A26-4EDA818299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3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6"/>
    </mc:Choice>
    <mc:Fallback xmlns="">
      <p:transition spd="slow" advTm="1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100214C-66DE-B596-3D9E-DA9EC7EFC703}"/>
              </a:ext>
            </a:extLst>
          </p:cNvPr>
          <p:cNvSpPr/>
          <p:nvPr/>
        </p:nvSpPr>
        <p:spPr>
          <a:xfrm>
            <a:off x="6653538" y="790277"/>
            <a:ext cx="3957293" cy="339186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0138CFA-6654-359E-3E90-00F5854F6EA1}"/>
              </a:ext>
            </a:extLst>
          </p:cNvPr>
          <p:cNvSpPr txBox="1">
            <a:spLocks/>
          </p:cNvSpPr>
          <p:nvPr/>
        </p:nvSpPr>
        <p:spPr>
          <a:xfrm>
            <a:off x="263352" y="266428"/>
            <a:ext cx="2016224" cy="503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Wilddichte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2ECD5D7-FC53-D727-71BF-B2D9BC6BC825}"/>
              </a:ext>
            </a:extLst>
          </p:cNvPr>
          <p:cNvSpPr txBox="1">
            <a:spLocks/>
          </p:cNvSpPr>
          <p:nvPr/>
        </p:nvSpPr>
        <p:spPr>
          <a:xfrm>
            <a:off x="3850721" y="1485417"/>
            <a:ext cx="3500337" cy="503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 – 12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pro 100 ha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5DEA3DE-CDE7-9463-B7B2-294685515255}"/>
              </a:ext>
            </a:extLst>
          </p:cNvPr>
          <p:cNvSpPr/>
          <p:nvPr/>
        </p:nvSpPr>
        <p:spPr>
          <a:xfrm>
            <a:off x="575902" y="770353"/>
            <a:ext cx="3957293" cy="339186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8" name="Grafik 7" descr="Hirsch">
            <a:extLst>
              <a:ext uri="{FF2B5EF4-FFF2-40B4-BE49-F238E27FC236}">
                <a16:creationId xmlns:a16="http://schemas.microsoft.com/office/drawing/2014/main" id="{4EA18369-7B51-CCD1-37EE-85146EE0F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3804" y="1831144"/>
            <a:ext cx="472002" cy="472002"/>
          </a:xfrm>
          <a:prstGeom prst="rect">
            <a:avLst/>
          </a:prstGeom>
        </p:spPr>
      </p:pic>
      <p:pic>
        <p:nvPicPr>
          <p:cNvPr id="9" name="Grafik 8" descr="Hirsch">
            <a:extLst>
              <a:ext uri="{FF2B5EF4-FFF2-40B4-BE49-F238E27FC236}">
                <a16:creationId xmlns:a16="http://schemas.microsoft.com/office/drawing/2014/main" id="{E482961B-1EBE-1390-0C46-54B502FA6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664" y="2003880"/>
            <a:ext cx="472002" cy="472002"/>
          </a:xfrm>
          <a:prstGeom prst="rect">
            <a:avLst/>
          </a:prstGeom>
        </p:spPr>
      </p:pic>
      <p:pic>
        <p:nvPicPr>
          <p:cNvPr id="10" name="Grafik 9" descr="Hirsch">
            <a:extLst>
              <a:ext uri="{FF2B5EF4-FFF2-40B4-BE49-F238E27FC236}">
                <a16:creationId xmlns:a16="http://schemas.microsoft.com/office/drawing/2014/main" id="{185334ED-9B7F-EB2E-FF4B-8035E72E3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3084" y="2246530"/>
            <a:ext cx="472002" cy="472002"/>
          </a:xfrm>
          <a:prstGeom prst="rect">
            <a:avLst/>
          </a:prstGeom>
        </p:spPr>
      </p:pic>
      <p:pic>
        <p:nvPicPr>
          <p:cNvPr id="11" name="Grafik 10" descr="Hirsch">
            <a:extLst>
              <a:ext uri="{FF2B5EF4-FFF2-40B4-BE49-F238E27FC236}">
                <a16:creationId xmlns:a16="http://schemas.microsoft.com/office/drawing/2014/main" id="{A6C6D3B9-FE63-5A78-28B5-083E741DF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0961" y="2767838"/>
            <a:ext cx="472002" cy="472002"/>
          </a:xfrm>
          <a:prstGeom prst="rect">
            <a:avLst/>
          </a:prstGeom>
        </p:spPr>
      </p:pic>
      <p:pic>
        <p:nvPicPr>
          <p:cNvPr id="12" name="Grafik 11" descr="Hirsch">
            <a:extLst>
              <a:ext uri="{FF2B5EF4-FFF2-40B4-BE49-F238E27FC236}">
                <a16:creationId xmlns:a16="http://schemas.microsoft.com/office/drawing/2014/main" id="{C9608885-50A3-BAFF-AC5A-C630DB17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8758" y="1800550"/>
            <a:ext cx="472002" cy="472002"/>
          </a:xfrm>
          <a:prstGeom prst="rect">
            <a:avLst/>
          </a:prstGeom>
        </p:spPr>
      </p:pic>
      <p:pic>
        <p:nvPicPr>
          <p:cNvPr id="13" name="Grafik 12" descr="Hirsch">
            <a:extLst>
              <a:ext uri="{FF2B5EF4-FFF2-40B4-BE49-F238E27FC236}">
                <a16:creationId xmlns:a16="http://schemas.microsoft.com/office/drawing/2014/main" id="{51D3D532-41DB-B110-DA79-7D2E95B70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2509" y="1397139"/>
            <a:ext cx="472002" cy="472002"/>
          </a:xfrm>
          <a:prstGeom prst="rect">
            <a:avLst/>
          </a:prstGeom>
        </p:spPr>
      </p:pic>
      <p:pic>
        <p:nvPicPr>
          <p:cNvPr id="14" name="Grafik 13" descr="Hirsch">
            <a:extLst>
              <a:ext uri="{FF2B5EF4-FFF2-40B4-BE49-F238E27FC236}">
                <a16:creationId xmlns:a16="http://schemas.microsoft.com/office/drawing/2014/main" id="{5924E5B7-152D-1BCB-E7BC-1952B2EED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9028" y="1039457"/>
            <a:ext cx="472002" cy="472002"/>
          </a:xfrm>
          <a:prstGeom prst="rect">
            <a:avLst/>
          </a:prstGeom>
        </p:spPr>
      </p:pic>
      <p:pic>
        <p:nvPicPr>
          <p:cNvPr id="15" name="Grafik 14" descr="Hirsch">
            <a:extLst>
              <a:ext uri="{FF2B5EF4-FFF2-40B4-BE49-F238E27FC236}">
                <a16:creationId xmlns:a16="http://schemas.microsoft.com/office/drawing/2014/main" id="{198CDEDB-C056-974B-31AD-154C08F24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8597" y="803456"/>
            <a:ext cx="472002" cy="472002"/>
          </a:xfrm>
          <a:prstGeom prst="rect">
            <a:avLst/>
          </a:prstGeom>
        </p:spPr>
      </p:pic>
      <p:pic>
        <p:nvPicPr>
          <p:cNvPr id="16" name="Grafik 15" descr="Hirsch">
            <a:extLst>
              <a:ext uri="{FF2B5EF4-FFF2-40B4-BE49-F238E27FC236}">
                <a16:creationId xmlns:a16="http://schemas.microsoft.com/office/drawing/2014/main" id="{CE5906C4-D739-DDB8-019F-FAFDE330D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2668" y="3192999"/>
            <a:ext cx="472002" cy="472002"/>
          </a:xfrm>
          <a:prstGeom prst="rect">
            <a:avLst/>
          </a:prstGeom>
        </p:spPr>
      </p:pic>
      <p:pic>
        <p:nvPicPr>
          <p:cNvPr id="17" name="Grafik 16" descr="Hirsch">
            <a:extLst>
              <a:ext uri="{FF2B5EF4-FFF2-40B4-BE49-F238E27FC236}">
                <a16:creationId xmlns:a16="http://schemas.microsoft.com/office/drawing/2014/main" id="{F315572C-9D82-9108-9B94-820ECFF82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0589" y="2174902"/>
            <a:ext cx="472002" cy="472002"/>
          </a:xfrm>
          <a:prstGeom prst="rect">
            <a:avLst/>
          </a:prstGeom>
        </p:spPr>
      </p:pic>
      <p:pic>
        <p:nvPicPr>
          <p:cNvPr id="18" name="Grafik 17" descr="Hirsch">
            <a:extLst>
              <a:ext uri="{FF2B5EF4-FFF2-40B4-BE49-F238E27FC236}">
                <a16:creationId xmlns:a16="http://schemas.microsoft.com/office/drawing/2014/main" id="{ABBC3B29-0D91-300C-BA94-91BC19936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8435" y="2718532"/>
            <a:ext cx="472002" cy="472002"/>
          </a:xfrm>
          <a:prstGeom prst="rect">
            <a:avLst/>
          </a:prstGeom>
        </p:spPr>
      </p:pic>
      <p:pic>
        <p:nvPicPr>
          <p:cNvPr id="19" name="Grafik 18" descr="Hirsch">
            <a:extLst>
              <a:ext uri="{FF2B5EF4-FFF2-40B4-BE49-F238E27FC236}">
                <a16:creationId xmlns:a16="http://schemas.microsoft.com/office/drawing/2014/main" id="{A9F19A32-1148-44F1-2AAF-60FBD2966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5820" y="2331396"/>
            <a:ext cx="472002" cy="472002"/>
          </a:xfrm>
          <a:prstGeom prst="rect">
            <a:avLst/>
          </a:prstGeom>
        </p:spPr>
      </p:pic>
      <p:pic>
        <p:nvPicPr>
          <p:cNvPr id="20" name="Grafik 19" descr="Hirsch">
            <a:extLst>
              <a:ext uri="{FF2B5EF4-FFF2-40B4-BE49-F238E27FC236}">
                <a16:creationId xmlns:a16="http://schemas.microsoft.com/office/drawing/2014/main" id="{FC5CD544-866B-DA26-4166-803A8B4F0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5290" y="3576450"/>
            <a:ext cx="472002" cy="472002"/>
          </a:xfrm>
          <a:prstGeom prst="rect">
            <a:avLst/>
          </a:prstGeom>
        </p:spPr>
      </p:pic>
      <p:pic>
        <p:nvPicPr>
          <p:cNvPr id="21" name="Grafik 20" descr="Hirsch">
            <a:extLst>
              <a:ext uri="{FF2B5EF4-FFF2-40B4-BE49-F238E27FC236}">
                <a16:creationId xmlns:a16="http://schemas.microsoft.com/office/drawing/2014/main" id="{254870B2-4036-5E1A-430B-8178C043B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7677" y="1657167"/>
            <a:ext cx="472002" cy="47200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E76D96B-3577-D354-611F-7AED359BE2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29"/>
          <a:stretch/>
        </p:blipFill>
        <p:spPr>
          <a:xfrm>
            <a:off x="2784904" y="3464368"/>
            <a:ext cx="2349882" cy="312127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9E93469-BCDB-EC09-321D-6ED6BFAD3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077622" y="3845495"/>
            <a:ext cx="3049010" cy="2286758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9BAE0E6-6B11-43ED-9A2A-90D2727F9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7"/>
    </mc:Choice>
    <mc:Fallback xmlns="">
      <p:transition spd="slow" advTm="2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670A75-1D6E-62E0-F044-49D28A8A1912}"/>
              </a:ext>
            </a:extLst>
          </p:cNvPr>
          <p:cNvSpPr txBox="1">
            <a:spLocks/>
          </p:cNvSpPr>
          <p:nvPr/>
        </p:nvSpPr>
        <p:spPr>
          <a:xfrm>
            <a:off x="-489172" y="75105"/>
            <a:ext cx="6109980" cy="50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Wilddichten - In der Natur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BD264F-286E-BE42-09E0-595191E2E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552" y="3818160"/>
            <a:ext cx="3512292" cy="263421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1144E3-3046-6147-A478-8E9FB1C0926B}"/>
              </a:ext>
            </a:extLst>
          </p:cNvPr>
          <p:cNvSpPr txBox="1"/>
          <p:nvPr/>
        </p:nvSpPr>
        <p:spPr>
          <a:xfrm>
            <a:off x="5816904" y="945421"/>
            <a:ext cx="1582164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Kaspischer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(Buchen-)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Urwald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AB93BC-B6C4-1492-5929-6A57FC2829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78" y="327067"/>
            <a:ext cx="3806379" cy="27941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26E85D1-B8A0-4890-3EC5-C13186122D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15"/>
          <a:stretch/>
        </p:blipFill>
        <p:spPr>
          <a:xfrm>
            <a:off x="779643" y="579030"/>
            <a:ext cx="5037261" cy="30842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0307D4-C66F-7565-F3C2-E53D6A7DB6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5"/>
          <a:stretch/>
        </p:blipFill>
        <p:spPr>
          <a:xfrm>
            <a:off x="5585455" y="3280529"/>
            <a:ext cx="4338413" cy="330857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C24406E-8C31-4BAD-BBE3-D2D49A21F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20"/>
    </mc:Choice>
    <mc:Fallback xmlns="">
      <p:transition spd="slow" advTm="9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E749CB-6D0A-5D29-F705-D3C22462BA71}"/>
              </a:ext>
            </a:extLst>
          </p:cNvPr>
          <p:cNvSpPr txBox="1">
            <a:spLocks/>
          </p:cNvSpPr>
          <p:nvPr/>
        </p:nvSpPr>
        <p:spPr>
          <a:xfrm>
            <a:off x="516471" y="325824"/>
            <a:ext cx="214123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 der Natur</a:t>
            </a:r>
          </a:p>
        </p:txBody>
      </p:sp>
      <p:pic>
        <p:nvPicPr>
          <p:cNvPr id="3" name="Picture 4" descr="Kaspische Urwälder">
            <a:extLst>
              <a:ext uri="{FF2B5EF4-FFF2-40B4-BE49-F238E27FC236}">
                <a16:creationId xmlns:a16="http://schemas.microsoft.com/office/drawing/2014/main" id="{DE1F59EE-4F72-D017-EBE5-95452AFCE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24" y="3519877"/>
            <a:ext cx="3696792" cy="238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04A2CF4-DFC2-4885-5576-8CB77C5413E4}"/>
              </a:ext>
            </a:extLst>
          </p:cNvPr>
          <p:cNvSpPr/>
          <p:nvPr/>
        </p:nvSpPr>
        <p:spPr>
          <a:xfrm>
            <a:off x="982805" y="2990788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Bär, Wolf, Luchs, Leopard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A69EAC-8310-EB8C-A607-2B4DA1B2BB11}"/>
              </a:ext>
            </a:extLst>
          </p:cNvPr>
          <p:cNvSpPr/>
          <p:nvPr/>
        </p:nvSpPr>
        <p:spPr>
          <a:xfrm>
            <a:off x="5342654" y="506714"/>
            <a:ext cx="5865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SPERBER 1999: „Forstliche Reiseeindrücken aus dem Iran“: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9CEE351-02C4-ABBF-65CD-A4CEC42A2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21" y="1235606"/>
            <a:ext cx="2199397" cy="15725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9B9088-55AF-1590-F8A9-08AD896F5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0" y="1200786"/>
            <a:ext cx="2232483" cy="160738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02157C5-5E07-6872-9F3E-402771B67498}"/>
              </a:ext>
            </a:extLst>
          </p:cNvPr>
          <p:cNvSpPr txBox="1"/>
          <p:nvPr/>
        </p:nvSpPr>
        <p:spPr>
          <a:xfrm>
            <a:off x="3555590" y="2599050"/>
            <a:ext cx="1446230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Lutz Smolka/ pixelio.de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4179312-7ADC-D791-331D-A9B860CBA9E0}"/>
              </a:ext>
            </a:extLst>
          </p:cNvPr>
          <p:cNvSpPr txBox="1"/>
          <p:nvPr/>
        </p:nvSpPr>
        <p:spPr>
          <a:xfrm>
            <a:off x="484564" y="2599051"/>
            <a:ext cx="1542410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Ruth Rudolph/ pixelio.de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6B18AE5-3C59-8E4E-421C-79F38917A0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0" y="3514073"/>
            <a:ext cx="2248656" cy="149910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2693BE3-6136-0E8D-C020-493D49CF429B}"/>
              </a:ext>
            </a:extLst>
          </p:cNvPr>
          <p:cNvSpPr/>
          <p:nvPr/>
        </p:nvSpPr>
        <p:spPr>
          <a:xfrm>
            <a:off x="516470" y="5535127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Karakal, Fuchs, Goldschakal, Wildkatze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Persischer Leopard im Zoo Hannover">
            <a:extLst>
              <a:ext uri="{FF2B5EF4-FFF2-40B4-BE49-F238E27FC236}">
                <a16:creationId xmlns:a16="http://schemas.microsoft.com/office/drawing/2014/main" id="{10394D57-A7FE-9D25-FB20-354F7F35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21" y="3514073"/>
            <a:ext cx="2160241" cy="14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BA78459-5C08-516F-677B-440951C468EE}"/>
              </a:ext>
            </a:extLst>
          </p:cNvPr>
          <p:cNvSpPr txBox="1"/>
          <p:nvPr/>
        </p:nvSpPr>
        <p:spPr>
          <a:xfrm>
            <a:off x="2120696" y="4774084"/>
            <a:ext cx="705642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de-DE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Colista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C12423C-58F0-0818-382E-B9D6A54A9EC6}"/>
              </a:ext>
            </a:extLst>
          </p:cNvPr>
          <p:cNvSpPr txBox="1"/>
          <p:nvPr/>
        </p:nvSpPr>
        <p:spPr>
          <a:xfrm>
            <a:off x="2738800" y="4774084"/>
            <a:ext cx="952505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Zoo Hannover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736341B-E39E-BCDF-CA54-EBD10A7097B0}"/>
              </a:ext>
            </a:extLst>
          </p:cNvPr>
          <p:cNvSpPr txBox="1"/>
          <p:nvPr/>
        </p:nvSpPr>
        <p:spPr>
          <a:xfrm>
            <a:off x="8087976" y="5884361"/>
            <a:ext cx="384746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Sperber 1999, Sperber 2000, Heute 2014, </a:t>
            </a:r>
            <a:r>
              <a:rPr kumimoji="0" lang="de-DE" sz="12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Marvie</a:t>
            </a:r>
            <a:r>
              <a:rPr kumimoji="0" lang="de-DE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 mdl.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A6942D1-5C1F-1FF8-95D1-8455838C06D5}"/>
              </a:ext>
            </a:extLst>
          </p:cNvPr>
          <p:cNvSpPr/>
          <p:nvPr/>
        </p:nvSpPr>
        <p:spPr>
          <a:xfrm>
            <a:off x="5326627" y="1104825"/>
            <a:ext cx="609282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„Von Reh- und Rotwild auch bei tagelangen Wanderungen durch den Urwald kein Trittsiegel, keine Fege- oder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Plätzstelle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keine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Verbissspuren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keine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Rindeschälstellen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Doch, es soll Rehe geben, </a:t>
            </a:r>
            <a:r>
              <a:rPr kumimoji="0" lang="de-D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1-2 pro 100 Hektar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auch Hirsche hoch oben an der Waldgrenze…“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4585E50-24AD-4AC0-B891-0991627FBA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2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13"/>
    </mc:Choice>
    <mc:Fallback xmlns="">
      <p:transition spd="slow" advTm="4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4EE5244-A2D3-38BC-ACE3-2A5F1BB04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5"/>
          <a:stretch/>
        </p:blipFill>
        <p:spPr>
          <a:xfrm>
            <a:off x="921880" y="482113"/>
            <a:ext cx="9214624" cy="564195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1EF4B79-D4CD-4C90-F21E-C0B5B40E1BA4}"/>
              </a:ext>
            </a:extLst>
          </p:cNvPr>
          <p:cNvSpPr txBox="1">
            <a:spLocks/>
          </p:cNvSpPr>
          <p:nvPr/>
        </p:nvSpPr>
        <p:spPr>
          <a:xfrm>
            <a:off x="921880" y="8171"/>
            <a:ext cx="6109980" cy="50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Schalenwilddichten- In der Natur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E46AA9-2A98-64D0-2785-4C60CDBC2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367" y="449694"/>
            <a:ext cx="3806379" cy="27941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ADBD7D5-A595-C236-6A8C-FC387B1C49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6" y="3243797"/>
            <a:ext cx="3809338" cy="29581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7826534-F4A1-D597-069E-159513C749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5"/>
          <a:stretch/>
        </p:blipFill>
        <p:spPr>
          <a:xfrm>
            <a:off x="8218367" y="3252762"/>
            <a:ext cx="3806379" cy="29028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87485E7-A035-ABEB-49CD-3D14DD2075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516" y="482112"/>
            <a:ext cx="3512292" cy="2634219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93526E4-F27F-9D87-1920-DDE9BD09ED1C}"/>
              </a:ext>
            </a:extLst>
          </p:cNvPr>
          <p:cNvSpPr/>
          <p:nvPr/>
        </p:nvSpPr>
        <p:spPr>
          <a:xfrm>
            <a:off x="4971334" y="886238"/>
            <a:ext cx="2785077" cy="236652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1" name="Grafik 10" descr="Hirsch">
            <a:extLst>
              <a:ext uri="{FF2B5EF4-FFF2-40B4-BE49-F238E27FC236}">
                <a16:creationId xmlns:a16="http://schemas.microsoft.com/office/drawing/2014/main" id="{DD150FB2-1079-3076-5501-2D63E6CA40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5800" y="1315933"/>
            <a:ext cx="332187" cy="332187"/>
          </a:xfrm>
          <a:prstGeom prst="rect">
            <a:avLst/>
          </a:prstGeom>
        </p:spPr>
      </p:pic>
      <p:pic>
        <p:nvPicPr>
          <p:cNvPr id="12" name="Grafik 11" descr="Hirsch">
            <a:extLst>
              <a:ext uri="{FF2B5EF4-FFF2-40B4-BE49-F238E27FC236}">
                <a16:creationId xmlns:a16="http://schemas.microsoft.com/office/drawing/2014/main" id="{CFCB5AF6-26FD-3DEB-9D7F-40DC8995D4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02604" y="2463809"/>
            <a:ext cx="332187" cy="33218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6CBB5AE-BD6D-4D85-88F4-6C97C45AF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3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4"/>
    </mc:Choice>
    <mc:Fallback xmlns="">
      <p:transition spd="slow" advTm="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6529C4-7D1E-AA72-F4C1-3084ED23E75A}"/>
              </a:ext>
            </a:extLst>
          </p:cNvPr>
          <p:cNvSpPr txBox="1">
            <a:spLocks/>
          </p:cNvSpPr>
          <p:nvPr/>
        </p:nvSpPr>
        <p:spPr>
          <a:xfrm>
            <a:off x="123664" y="209522"/>
            <a:ext cx="4886990" cy="479424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Rehdichte – „früher“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6A3E0C-F0B9-1EAD-4F1D-F9717BA3E7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/>
          <a:stretch/>
        </p:blipFill>
        <p:spPr>
          <a:xfrm>
            <a:off x="4955027" y="148087"/>
            <a:ext cx="1318765" cy="11241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B7AC4F8-37F3-5B7F-1D2F-95A8E10520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6687" r="30755" b="20049"/>
          <a:stretch/>
        </p:blipFill>
        <p:spPr>
          <a:xfrm>
            <a:off x="10792168" y="148086"/>
            <a:ext cx="1155509" cy="10886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755ED0-3B67-28AC-391C-D0055990D6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12826" r="19174"/>
          <a:stretch/>
        </p:blipFill>
        <p:spPr>
          <a:xfrm>
            <a:off x="5268015" y="4918269"/>
            <a:ext cx="1318765" cy="1189394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57D4B78-CE39-F918-8791-309EF03BD1BB}"/>
              </a:ext>
            </a:extLst>
          </p:cNvPr>
          <p:cNvSpPr/>
          <p:nvPr/>
        </p:nvSpPr>
        <p:spPr>
          <a:xfrm>
            <a:off x="5527898" y="158634"/>
            <a:ext cx="6150127" cy="585654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EF239A7-F236-5A32-11E1-581F79FC37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67" y="4828434"/>
            <a:ext cx="1268478" cy="12350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916B9E-2627-6E97-4050-60C570CDE7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9" y="2010420"/>
            <a:ext cx="599051" cy="4492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66BB0CD-6F03-E967-0E17-82BA2960BB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019105"/>
            <a:ext cx="409382" cy="545843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033A2C3-CB0C-FFEC-AC5C-589ECDE4A97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8952973" y="3933057"/>
            <a:ext cx="721613" cy="483415"/>
          </a:xfrm>
          <a:prstGeom prst="ellipse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2B39C8-ADDE-8A94-20EA-3F6036DEEB4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385" r="15409" b="15571"/>
          <a:stretch/>
        </p:blipFill>
        <p:spPr>
          <a:xfrm>
            <a:off x="6827574" y="2487351"/>
            <a:ext cx="721613" cy="483415"/>
          </a:xfrm>
          <a:prstGeom prst="ellipse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9A9686B-E5E6-6B68-BF50-2A384D579357}"/>
              </a:ext>
            </a:extLst>
          </p:cNvPr>
          <p:cNvSpPr txBox="1"/>
          <p:nvPr/>
        </p:nvSpPr>
        <p:spPr>
          <a:xfrm>
            <a:off x="5015880" y="1232064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 1550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430B9B8-8CFA-2226-529D-86B664CB68BC}"/>
              </a:ext>
            </a:extLst>
          </p:cNvPr>
          <p:cNvSpPr txBox="1"/>
          <p:nvPr/>
        </p:nvSpPr>
        <p:spPr>
          <a:xfrm>
            <a:off x="4907218" y="4582174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 1745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4845D47-ED87-5DE9-EFB8-AA2A758CE2AF}"/>
              </a:ext>
            </a:extLst>
          </p:cNvPr>
          <p:cNvSpPr txBox="1"/>
          <p:nvPr/>
        </p:nvSpPr>
        <p:spPr>
          <a:xfrm>
            <a:off x="11103187" y="1184473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 1835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8948629-948D-A642-593F-1A2D64C06C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8" y="769363"/>
            <a:ext cx="4218258" cy="31636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E2CA55E-4FB1-ACCE-ACED-6486FC847B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90" y="3428999"/>
            <a:ext cx="2067486" cy="2756648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A5F7027-435E-46E4-A264-36BEEE8CFD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8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41"/>
    </mc:Choice>
    <mc:Fallback xmlns="">
      <p:transition spd="slow" advTm="7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FC82D-A064-97AC-FAA9-51AA8D6678E5}"/>
              </a:ext>
            </a:extLst>
          </p:cNvPr>
          <p:cNvSpPr txBox="1">
            <a:spLocks/>
          </p:cNvSpPr>
          <p:nvPr/>
        </p:nvSpPr>
        <p:spPr>
          <a:xfrm>
            <a:off x="429387" y="422600"/>
            <a:ext cx="3384376" cy="570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Rehdichte - heute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643F307-C11E-4541-7BA4-108788BF0E0F}"/>
              </a:ext>
            </a:extLst>
          </p:cNvPr>
          <p:cNvSpPr txBox="1">
            <a:spLocks/>
          </p:cNvSpPr>
          <p:nvPr/>
        </p:nvSpPr>
        <p:spPr>
          <a:xfrm>
            <a:off x="5501268" y="214967"/>
            <a:ext cx="6716492" cy="503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2017 Sprockhövel: 1 Reh/ha Winter-Waldbestand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2135DC2-AF28-AB0E-9853-48A27D4FE707}"/>
              </a:ext>
            </a:extLst>
          </p:cNvPr>
          <p:cNvSpPr txBox="1">
            <a:spLocks/>
          </p:cNvSpPr>
          <p:nvPr/>
        </p:nvSpPr>
        <p:spPr>
          <a:xfrm>
            <a:off x="402040" y="5389945"/>
            <a:ext cx="5904656" cy="404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Forstamt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Saupark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75/ 100ha         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(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Deselaers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1997) 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8D968BF-EC44-3CF4-4C47-B24EB19546DC}"/>
              </a:ext>
            </a:extLst>
          </p:cNvPr>
          <p:cNvSpPr txBox="1">
            <a:spLocks/>
          </p:cNvSpPr>
          <p:nvPr/>
        </p:nvSpPr>
        <p:spPr>
          <a:xfrm>
            <a:off x="5501269" y="5592315"/>
            <a:ext cx="5641393" cy="593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Rehdichten &lt; 20 pro 100 Hektar „sehr selten“ </a:t>
            </a: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(</a:t>
            </a:r>
            <a:r>
              <a:rPr kumimoji="0" lang="de-DE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Hespeler</a:t>
            </a:r>
            <a:r>
              <a:rPr kumimoji="0" lang="de-DE" sz="1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2015)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86F6F75-09DF-DD04-3AEC-66C950D90210}"/>
              </a:ext>
            </a:extLst>
          </p:cNvPr>
          <p:cNvSpPr txBox="1">
            <a:spLocks/>
          </p:cNvSpPr>
          <p:nvPr/>
        </p:nvSpPr>
        <p:spPr>
          <a:xfrm>
            <a:off x="360972" y="1523932"/>
            <a:ext cx="6976501" cy="503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1986-88 Forstamt Kassel: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26,5/ 100ha (Mittelwert)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FD437AD-3EC7-8187-BA3C-0C5F91921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484" y="764768"/>
            <a:ext cx="4592335" cy="29594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830D7C3-A451-1E57-A108-A5E1ACE67E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26901" r="-415" b="28458"/>
          <a:stretch/>
        </p:blipFill>
        <p:spPr>
          <a:xfrm>
            <a:off x="5507577" y="3846920"/>
            <a:ext cx="6337079" cy="17453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D950237-6F0D-7B17-1420-B3D556683F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2112264"/>
            <a:ext cx="4454712" cy="278587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F97089A-B904-43C4-9859-DDC8C45DA8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3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8"/>
    </mc:Choice>
    <mc:Fallback xmlns="">
      <p:transition spd="slow" advTm="9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56B3C-4E82-2642-AF93-D45FAF01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9082" y="6356350"/>
            <a:ext cx="1068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BC0C2-C20F-1D47-A5D3-3C96DBBDCBBD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62398D-30F5-8B8D-B9AF-E2115BD65BC6}"/>
              </a:ext>
            </a:extLst>
          </p:cNvPr>
          <p:cNvSpPr txBox="1">
            <a:spLocks/>
          </p:cNvSpPr>
          <p:nvPr/>
        </p:nvSpPr>
        <p:spPr>
          <a:xfrm>
            <a:off x="1955702" y="66798"/>
            <a:ext cx="3052163" cy="479424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Rehdichte –  früher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BB3AE6-E768-EF75-3D84-FF5961543E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57" y="710937"/>
            <a:ext cx="3146363" cy="30638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4E3C61-BF11-0C11-7B9A-868003BDCF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9128" r="20899" b="17855"/>
          <a:stretch/>
        </p:blipFill>
        <p:spPr>
          <a:xfrm>
            <a:off x="3359951" y="3658067"/>
            <a:ext cx="1480932" cy="11563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2C208D-E9AD-92CA-33BC-B2E60C6E4E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2" y="3663072"/>
            <a:ext cx="1497942" cy="10785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AFDD2ED-24F1-F121-8384-817CE6C671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7"/>
          <a:stretch/>
        </p:blipFill>
        <p:spPr>
          <a:xfrm>
            <a:off x="71853" y="5264687"/>
            <a:ext cx="1297293" cy="9812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AF94238-E84F-1969-AE84-D9A3234C74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80" y="5214480"/>
            <a:ext cx="1459989" cy="1421508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80714E1-78E7-3254-2D7C-D79287F8B57A}"/>
              </a:ext>
            </a:extLst>
          </p:cNvPr>
          <p:cNvSpPr/>
          <p:nvPr/>
        </p:nvSpPr>
        <p:spPr>
          <a:xfrm>
            <a:off x="1111638" y="3879367"/>
            <a:ext cx="2785077" cy="236652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1" name="Grafik 10" descr="Hirsch">
            <a:extLst>
              <a:ext uri="{FF2B5EF4-FFF2-40B4-BE49-F238E27FC236}">
                <a16:creationId xmlns:a16="http://schemas.microsoft.com/office/drawing/2014/main" id="{AAACCA1C-ADB9-0991-BA4C-63D31C37E6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66104" y="4309062"/>
            <a:ext cx="332187" cy="332187"/>
          </a:xfrm>
          <a:prstGeom prst="rect">
            <a:avLst/>
          </a:prstGeom>
        </p:spPr>
      </p:pic>
      <p:pic>
        <p:nvPicPr>
          <p:cNvPr id="12" name="Grafik 11" descr="Hirsch">
            <a:extLst>
              <a:ext uri="{FF2B5EF4-FFF2-40B4-BE49-F238E27FC236}">
                <a16:creationId xmlns:a16="http://schemas.microsoft.com/office/drawing/2014/main" id="{65A1D241-C58A-2BD5-B41C-2944CD0BCF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2908" y="5456938"/>
            <a:ext cx="332187" cy="3321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310C54F-3C4F-8FFC-99B8-DAECFCBD6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329"/>
          <a:stretch/>
        </p:blipFill>
        <p:spPr>
          <a:xfrm>
            <a:off x="63189" y="1491848"/>
            <a:ext cx="1569243" cy="208437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CA40D77-3C0E-EFB5-76E7-D68DD683BEB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/>
          <a:stretch/>
        </p:blipFill>
        <p:spPr>
          <a:xfrm>
            <a:off x="8156407" y="611851"/>
            <a:ext cx="3288379" cy="309312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569AE9-7B68-35E5-A0EC-AC5080921DD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9" b="33596"/>
          <a:stretch/>
        </p:blipFill>
        <p:spPr>
          <a:xfrm>
            <a:off x="10109160" y="5396053"/>
            <a:ext cx="1958473" cy="13856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4180671-09A7-90BE-17C9-2B239DE1D74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6" t="27950" r="17801" b="29000"/>
          <a:stretch/>
        </p:blipFill>
        <p:spPr>
          <a:xfrm>
            <a:off x="10494607" y="3512629"/>
            <a:ext cx="1554304" cy="177459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2928B74-A2EA-2106-5B95-625937021C5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b="16750"/>
          <a:stretch/>
        </p:blipFill>
        <p:spPr>
          <a:xfrm>
            <a:off x="5666982" y="5380574"/>
            <a:ext cx="1877306" cy="131005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AF3CE79-70F9-9557-0BDC-FA3E6DD97A4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9"/>
          <a:stretch/>
        </p:blipFill>
        <p:spPr>
          <a:xfrm>
            <a:off x="5446940" y="625723"/>
            <a:ext cx="2615491" cy="309651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8F78E2E-7C1D-32F5-59F9-EF8E9A5323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80" y="3280225"/>
            <a:ext cx="1414706" cy="2205276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8019E21-62FE-F855-CEB9-BA774AD4F0B7}"/>
              </a:ext>
            </a:extLst>
          </p:cNvPr>
          <p:cNvCxnSpPr>
            <a:cxnSpLocks/>
          </p:cNvCxnSpPr>
          <p:nvPr/>
        </p:nvCxnSpPr>
        <p:spPr>
          <a:xfrm>
            <a:off x="7081468" y="3551406"/>
            <a:ext cx="156154" cy="24821"/>
          </a:xfrm>
          <a:prstGeom prst="line">
            <a:avLst/>
          </a:prstGeom>
          <a:ln w="571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EAC361EC-8222-1F0A-67C9-6CD950287DDB}"/>
              </a:ext>
            </a:extLst>
          </p:cNvPr>
          <p:cNvSpPr/>
          <p:nvPr/>
        </p:nvSpPr>
        <p:spPr>
          <a:xfrm>
            <a:off x="7509136" y="3792077"/>
            <a:ext cx="2785077" cy="236652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22" name="Grafik 21" descr="Hirsch">
            <a:extLst>
              <a:ext uri="{FF2B5EF4-FFF2-40B4-BE49-F238E27FC236}">
                <a16:creationId xmlns:a16="http://schemas.microsoft.com/office/drawing/2014/main" id="{E9FADAD5-13C5-F8D7-C391-80343D349A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24551" y="3802769"/>
            <a:ext cx="332187" cy="332187"/>
          </a:xfrm>
          <a:prstGeom prst="rect">
            <a:avLst/>
          </a:prstGeom>
        </p:spPr>
      </p:pic>
      <p:pic>
        <p:nvPicPr>
          <p:cNvPr id="23" name="Grafik 22" descr="Hirsch">
            <a:extLst>
              <a:ext uri="{FF2B5EF4-FFF2-40B4-BE49-F238E27FC236}">
                <a16:creationId xmlns:a16="http://schemas.microsoft.com/office/drawing/2014/main" id="{946802A1-5EDA-1E2A-94BA-D29BB6A711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1674" y="3774812"/>
            <a:ext cx="332187" cy="332187"/>
          </a:xfrm>
          <a:prstGeom prst="rect">
            <a:avLst/>
          </a:prstGeom>
        </p:spPr>
      </p:pic>
      <p:pic>
        <p:nvPicPr>
          <p:cNvPr id="24" name="Grafik 23" descr="Hirsch">
            <a:extLst>
              <a:ext uri="{FF2B5EF4-FFF2-40B4-BE49-F238E27FC236}">
                <a16:creationId xmlns:a16="http://schemas.microsoft.com/office/drawing/2014/main" id="{33EE0327-50B9-4319-A22C-870DF2BD8F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88089" y="4150833"/>
            <a:ext cx="332187" cy="332187"/>
          </a:xfrm>
          <a:prstGeom prst="rect">
            <a:avLst/>
          </a:prstGeom>
        </p:spPr>
      </p:pic>
      <p:pic>
        <p:nvPicPr>
          <p:cNvPr id="25" name="Grafik 24" descr="Hirsch">
            <a:extLst>
              <a:ext uri="{FF2B5EF4-FFF2-40B4-BE49-F238E27FC236}">
                <a16:creationId xmlns:a16="http://schemas.microsoft.com/office/drawing/2014/main" id="{71282DAC-7F04-186F-D395-09489A97F2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23695" y="4014316"/>
            <a:ext cx="332187" cy="394887"/>
          </a:xfrm>
          <a:prstGeom prst="rect">
            <a:avLst/>
          </a:prstGeom>
        </p:spPr>
      </p:pic>
      <p:pic>
        <p:nvPicPr>
          <p:cNvPr id="26" name="Grafik 25" descr="Hirsch">
            <a:extLst>
              <a:ext uri="{FF2B5EF4-FFF2-40B4-BE49-F238E27FC236}">
                <a16:creationId xmlns:a16="http://schemas.microsoft.com/office/drawing/2014/main" id="{AE3B0BA7-D4E5-D87C-7A34-281A0DF1CD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87660" y="3861916"/>
            <a:ext cx="332187" cy="332187"/>
          </a:xfrm>
          <a:prstGeom prst="rect">
            <a:avLst/>
          </a:prstGeom>
        </p:spPr>
      </p:pic>
      <p:pic>
        <p:nvPicPr>
          <p:cNvPr id="27" name="Grafik 26" descr="Hirsch">
            <a:extLst>
              <a:ext uri="{FF2B5EF4-FFF2-40B4-BE49-F238E27FC236}">
                <a16:creationId xmlns:a16="http://schemas.microsoft.com/office/drawing/2014/main" id="{170FDA99-0006-5509-1329-588234BDC7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08947" y="4382863"/>
            <a:ext cx="332187" cy="332187"/>
          </a:xfrm>
          <a:prstGeom prst="rect">
            <a:avLst/>
          </a:prstGeom>
        </p:spPr>
      </p:pic>
      <p:pic>
        <p:nvPicPr>
          <p:cNvPr id="28" name="Grafik 27" descr="Hirsch">
            <a:extLst>
              <a:ext uri="{FF2B5EF4-FFF2-40B4-BE49-F238E27FC236}">
                <a16:creationId xmlns:a16="http://schemas.microsoft.com/office/drawing/2014/main" id="{32420FD9-30FA-85FB-0A0E-FB9F5E83BF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72245" y="3930182"/>
            <a:ext cx="332187" cy="332187"/>
          </a:xfrm>
          <a:prstGeom prst="rect">
            <a:avLst/>
          </a:prstGeom>
        </p:spPr>
      </p:pic>
      <p:pic>
        <p:nvPicPr>
          <p:cNvPr id="29" name="Grafik 28" descr="Hirsch">
            <a:extLst>
              <a:ext uri="{FF2B5EF4-FFF2-40B4-BE49-F238E27FC236}">
                <a16:creationId xmlns:a16="http://schemas.microsoft.com/office/drawing/2014/main" id="{6276013E-615C-B83B-3882-F3E0DDB0CB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0093" y="4127091"/>
            <a:ext cx="332187" cy="332187"/>
          </a:xfrm>
          <a:prstGeom prst="rect">
            <a:avLst/>
          </a:prstGeom>
        </p:spPr>
      </p:pic>
      <p:pic>
        <p:nvPicPr>
          <p:cNvPr id="30" name="Grafik 29" descr="Hirsch">
            <a:extLst>
              <a:ext uri="{FF2B5EF4-FFF2-40B4-BE49-F238E27FC236}">
                <a16:creationId xmlns:a16="http://schemas.microsoft.com/office/drawing/2014/main" id="{9D1B8A45-CA13-4DFE-F586-5BA19B429A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37216" y="4099134"/>
            <a:ext cx="332187" cy="332187"/>
          </a:xfrm>
          <a:prstGeom prst="rect">
            <a:avLst/>
          </a:prstGeom>
        </p:spPr>
      </p:pic>
      <p:pic>
        <p:nvPicPr>
          <p:cNvPr id="31" name="Grafik 30" descr="Hirsch">
            <a:extLst>
              <a:ext uri="{FF2B5EF4-FFF2-40B4-BE49-F238E27FC236}">
                <a16:creationId xmlns:a16="http://schemas.microsoft.com/office/drawing/2014/main" id="{A7E66757-9579-B3EE-93A4-EA23A5600B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23631" y="4475155"/>
            <a:ext cx="332187" cy="394887"/>
          </a:xfrm>
          <a:prstGeom prst="rect">
            <a:avLst/>
          </a:prstGeom>
        </p:spPr>
      </p:pic>
      <p:pic>
        <p:nvPicPr>
          <p:cNvPr id="32" name="Grafik 31" descr="Hirsch">
            <a:extLst>
              <a:ext uri="{FF2B5EF4-FFF2-40B4-BE49-F238E27FC236}">
                <a16:creationId xmlns:a16="http://schemas.microsoft.com/office/drawing/2014/main" id="{002CF075-09A5-4B38-B817-35286AAAD2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75318" y="4386550"/>
            <a:ext cx="332187" cy="332187"/>
          </a:xfrm>
          <a:prstGeom prst="rect">
            <a:avLst/>
          </a:prstGeom>
        </p:spPr>
      </p:pic>
      <p:pic>
        <p:nvPicPr>
          <p:cNvPr id="33" name="Grafik 32" descr="Hirsch">
            <a:extLst>
              <a:ext uri="{FF2B5EF4-FFF2-40B4-BE49-F238E27FC236}">
                <a16:creationId xmlns:a16="http://schemas.microsoft.com/office/drawing/2014/main" id="{27BDD486-F121-177F-F126-715E5991F1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23202" y="4186238"/>
            <a:ext cx="332187" cy="332187"/>
          </a:xfrm>
          <a:prstGeom prst="rect">
            <a:avLst/>
          </a:prstGeom>
        </p:spPr>
      </p:pic>
      <p:pic>
        <p:nvPicPr>
          <p:cNvPr id="34" name="Grafik 33" descr="Hirsch">
            <a:extLst>
              <a:ext uri="{FF2B5EF4-FFF2-40B4-BE49-F238E27FC236}">
                <a16:creationId xmlns:a16="http://schemas.microsoft.com/office/drawing/2014/main" id="{935CB2E7-16BA-5AE4-A63E-C795F2CC76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44489" y="4707185"/>
            <a:ext cx="332187" cy="394887"/>
          </a:xfrm>
          <a:prstGeom prst="rect">
            <a:avLst/>
          </a:prstGeom>
        </p:spPr>
      </p:pic>
      <p:pic>
        <p:nvPicPr>
          <p:cNvPr id="35" name="Grafik 34" descr="Hirsch">
            <a:extLst>
              <a:ext uri="{FF2B5EF4-FFF2-40B4-BE49-F238E27FC236}">
                <a16:creationId xmlns:a16="http://schemas.microsoft.com/office/drawing/2014/main" id="{C0BDBCAA-9E79-58E6-113D-C506B6B8C8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07787" y="4254504"/>
            <a:ext cx="332187" cy="394887"/>
          </a:xfrm>
          <a:prstGeom prst="rect">
            <a:avLst/>
          </a:prstGeom>
        </p:spPr>
      </p:pic>
      <p:pic>
        <p:nvPicPr>
          <p:cNvPr id="36" name="Grafik 35" descr="Hirsch">
            <a:extLst>
              <a:ext uri="{FF2B5EF4-FFF2-40B4-BE49-F238E27FC236}">
                <a16:creationId xmlns:a16="http://schemas.microsoft.com/office/drawing/2014/main" id="{46DC4D76-A8C2-106A-396E-79F4D9C8F1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05171" y="4421543"/>
            <a:ext cx="332187" cy="394887"/>
          </a:xfrm>
          <a:prstGeom prst="rect">
            <a:avLst/>
          </a:prstGeom>
        </p:spPr>
      </p:pic>
      <p:pic>
        <p:nvPicPr>
          <p:cNvPr id="37" name="Grafik 36" descr="Hirsch">
            <a:extLst>
              <a:ext uri="{FF2B5EF4-FFF2-40B4-BE49-F238E27FC236}">
                <a16:creationId xmlns:a16="http://schemas.microsoft.com/office/drawing/2014/main" id="{64D51AF6-2E8E-7880-6A70-3A7EB7E3F1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82294" y="4393586"/>
            <a:ext cx="332187" cy="332187"/>
          </a:xfrm>
          <a:prstGeom prst="rect">
            <a:avLst/>
          </a:prstGeom>
        </p:spPr>
      </p:pic>
      <p:pic>
        <p:nvPicPr>
          <p:cNvPr id="38" name="Grafik 37" descr="Hirsch">
            <a:extLst>
              <a:ext uri="{FF2B5EF4-FFF2-40B4-BE49-F238E27FC236}">
                <a16:creationId xmlns:a16="http://schemas.microsoft.com/office/drawing/2014/main" id="{8C5FC2E1-FC41-BBE6-1F0A-E03306C8C6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8709" y="4769607"/>
            <a:ext cx="332187" cy="332187"/>
          </a:xfrm>
          <a:prstGeom prst="rect">
            <a:avLst/>
          </a:prstGeom>
        </p:spPr>
      </p:pic>
      <p:pic>
        <p:nvPicPr>
          <p:cNvPr id="39" name="Grafik 38" descr="Hirsch">
            <a:extLst>
              <a:ext uri="{FF2B5EF4-FFF2-40B4-BE49-F238E27FC236}">
                <a16:creationId xmlns:a16="http://schemas.microsoft.com/office/drawing/2014/main" id="{49327DA0-3381-5B18-A496-7DBCE1EA58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9720" y="4742346"/>
            <a:ext cx="332187" cy="332187"/>
          </a:xfrm>
          <a:prstGeom prst="rect">
            <a:avLst/>
          </a:prstGeom>
        </p:spPr>
      </p:pic>
      <p:pic>
        <p:nvPicPr>
          <p:cNvPr id="40" name="Grafik 39" descr="Hirsch">
            <a:extLst>
              <a:ext uri="{FF2B5EF4-FFF2-40B4-BE49-F238E27FC236}">
                <a16:creationId xmlns:a16="http://schemas.microsoft.com/office/drawing/2014/main" id="{ECF35E40-207E-0F5A-6480-8B649D97F3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8280" y="4480690"/>
            <a:ext cx="332187" cy="332187"/>
          </a:xfrm>
          <a:prstGeom prst="rect">
            <a:avLst/>
          </a:prstGeom>
        </p:spPr>
      </p:pic>
      <p:pic>
        <p:nvPicPr>
          <p:cNvPr id="41" name="Grafik 40" descr="Hirsch">
            <a:extLst>
              <a:ext uri="{FF2B5EF4-FFF2-40B4-BE49-F238E27FC236}">
                <a16:creationId xmlns:a16="http://schemas.microsoft.com/office/drawing/2014/main" id="{AB88C230-4702-B167-28E5-96D7D4564A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89567" y="5001637"/>
            <a:ext cx="332187" cy="332187"/>
          </a:xfrm>
          <a:prstGeom prst="rect">
            <a:avLst/>
          </a:prstGeom>
        </p:spPr>
      </p:pic>
      <p:pic>
        <p:nvPicPr>
          <p:cNvPr id="42" name="Grafik 41" descr="Hirsch">
            <a:extLst>
              <a:ext uri="{FF2B5EF4-FFF2-40B4-BE49-F238E27FC236}">
                <a16:creationId xmlns:a16="http://schemas.microsoft.com/office/drawing/2014/main" id="{801A3961-1C1B-B124-BFEE-540A2CF7DE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2865" y="4548956"/>
            <a:ext cx="332187" cy="394887"/>
          </a:xfrm>
          <a:prstGeom prst="rect">
            <a:avLst/>
          </a:prstGeom>
        </p:spPr>
      </p:pic>
      <p:pic>
        <p:nvPicPr>
          <p:cNvPr id="43" name="Grafik 42" descr="Hirsch">
            <a:extLst>
              <a:ext uri="{FF2B5EF4-FFF2-40B4-BE49-F238E27FC236}">
                <a16:creationId xmlns:a16="http://schemas.microsoft.com/office/drawing/2014/main" id="{15F0D39A-934A-64EB-5EAD-B0B9D442C6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9487" y="4717877"/>
            <a:ext cx="332187" cy="394887"/>
          </a:xfrm>
          <a:prstGeom prst="rect">
            <a:avLst/>
          </a:prstGeom>
        </p:spPr>
      </p:pic>
      <p:pic>
        <p:nvPicPr>
          <p:cNvPr id="44" name="Grafik 43" descr="Hirsch">
            <a:extLst>
              <a:ext uri="{FF2B5EF4-FFF2-40B4-BE49-F238E27FC236}">
                <a16:creationId xmlns:a16="http://schemas.microsoft.com/office/drawing/2014/main" id="{D892C7C2-BFBE-E943-20F6-1E698E3033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8869" y="4834390"/>
            <a:ext cx="332187" cy="394887"/>
          </a:xfrm>
          <a:prstGeom prst="rect">
            <a:avLst/>
          </a:prstGeom>
        </p:spPr>
      </p:pic>
      <p:pic>
        <p:nvPicPr>
          <p:cNvPr id="45" name="Grafik 44" descr="Hirsch">
            <a:extLst>
              <a:ext uri="{FF2B5EF4-FFF2-40B4-BE49-F238E27FC236}">
                <a16:creationId xmlns:a16="http://schemas.microsoft.com/office/drawing/2014/main" id="{B9CA5E87-642F-3123-5897-C7516F2215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33025" y="5065941"/>
            <a:ext cx="332187" cy="332187"/>
          </a:xfrm>
          <a:prstGeom prst="rect">
            <a:avLst/>
          </a:prstGeom>
        </p:spPr>
      </p:pic>
      <p:pic>
        <p:nvPicPr>
          <p:cNvPr id="46" name="Grafik 45" descr="Hirsch">
            <a:extLst>
              <a:ext uri="{FF2B5EF4-FFF2-40B4-BE49-F238E27FC236}">
                <a16:creationId xmlns:a16="http://schemas.microsoft.com/office/drawing/2014/main" id="{460C269B-16AB-6B2A-65EA-FD8A5DE18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68631" y="4929424"/>
            <a:ext cx="332187" cy="332187"/>
          </a:xfrm>
          <a:prstGeom prst="rect">
            <a:avLst/>
          </a:prstGeom>
        </p:spPr>
      </p:pic>
      <p:pic>
        <p:nvPicPr>
          <p:cNvPr id="47" name="Grafik 46" descr="Hirsch">
            <a:extLst>
              <a:ext uri="{FF2B5EF4-FFF2-40B4-BE49-F238E27FC236}">
                <a16:creationId xmlns:a16="http://schemas.microsoft.com/office/drawing/2014/main" id="{74663E8B-9B7D-2632-4B1F-4B69A71C57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32596" y="4777024"/>
            <a:ext cx="332187" cy="394887"/>
          </a:xfrm>
          <a:prstGeom prst="rect">
            <a:avLst/>
          </a:prstGeom>
        </p:spPr>
      </p:pic>
      <p:pic>
        <p:nvPicPr>
          <p:cNvPr id="48" name="Grafik 47" descr="Hirsch">
            <a:extLst>
              <a:ext uri="{FF2B5EF4-FFF2-40B4-BE49-F238E27FC236}">
                <a16:creationId xmlns:a16="http://schemas.microsoft.com/office/drawing/2014/main" id="{C9947234-943B-5B5A-0ABA-40753302DE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3883" y="5297971"/>
            <a:ext cx="332187" cy="332187"/>
          </a:xfrm>
          <a:prstGeom prst="rect">
            <a:avLst/>
          </a:prstGeom>
        </p:spPr>
      </p:pic>
      <p:pic>
        <p:nvPicPr>
          <p:cNvPr id="49" name="Grafik 48" descr="Hirsch">
            <a:extLst>
              <a:ext uri="{FF2B5EF4-FFF2-40B4-BE49-F238E27FC236}">
                <a16:creationId xmlns:a16="http://schemas.microsoft.com/office/drawing/2014/main" id="{055692AF-4D46-AF69-D3B1-A0293E44CD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17181" y="4845290"/>
            <a:ext cx="332187" cy="332187"/>
          </a:xfrm>
          <a:prstGeom prst="rect">
            <a:avLst/>
          </a:prstGeom>
        </p:spPr>
      </p:pic>
      <p:pic>
        <p:nvPicPr>
          <p:cNvPr id="50" name="Grafik 49" descr="Hirsch">
            <a:extLst>
              <a:ext uri="{FF2B5EF4-FFF2-40B4-BE49-F238E27FC236}">
                <a16:creationId xmlns:a16="http://schemas.microsoft.com/office/drawing/2014/main" id="{2F37A261-144A-BE9C-5A34-CF00604925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31245" y="5517397"/>
            <a:ext cx="332187" cy="332187"/>
          </a:xfrm>
          <a:prstGeom prst="rect">
            <a:avLst/>
          </a:prstGeom>
        </p:spPr>
      </p:pic>
      <p:pic>
        <p:nvPicPr>
          <p:cNvPr id="51" name="Grafik 50" descr="Hirsch">
            <a:extLst>
              <a:ext uri="{FF2B5EF4-FFF2-40B4-BE49-F238E27FC236}">
                <a16:creationId xmlns:a16="http://schemas.microsoft.com/office/drawing/2014/main" id="{178D88FF-6EA1-EED8-9911-F34D65A134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9061" y="5298903"/>
            <a:ext cx="332187" cy="332187"/>
          </a:xfrm>
          <a:prstGeom prst="rect">
            <a:avLst/>
          </a:prstGeom>
        </p:spPr>
      </p:pic>
      <p:pic>
        <p:nvPicPr>
          <p:cNvPr id="52" name="Grafik 51" descr="Hirsch">
            <a:extLst>
              <a:ext uri="{FF2B5EF4-FFF2-40B4-BE49-F238E27FC236}">
                <a16:creationId xmlns:a16="http://schemas.microsoft.com/office/drawing/2014/main" id="{A5FC184A-0048-6AFC-CF24-9585B89D5E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05476" y="5674924"/>
            <a:ext cx="332187" cy="332187"/>
          </a:xfrm>
          <a:prstGeom prst="rect">
            <a:avLst/>
          </a:prstGeom>
        </p:spPr>
      </p:pic>
      <p:pic>
        <p:nvPicPr>
          <p:cNvPr id="53" name="Grafik 52" descr="Hirsch">
            <a:extLst>
              <a:ext uri="{FF2B5EF4-FFF2-40B4-BE49-F238E27FC236}">
                <a16:creationId xmlns:a16="http://schemas.microsoft.com/office/drawing/2014/main" id="{A3CDD534-13D7-97AE-D416-688C1123D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80503" y="5052709"/>
            <a:ext cx="332187" cy="332187"/>
          </a:xfrm>
          <a:prstGeom prst="rect">
            <a:avLst/>
          </a:prstGeom>
        </p:spPr>
      </p:pic>
      <p:pic>
        <p:nvPicPr>
          <p:cNvPr id="54" name="Grafik 53" descr="Hirsch">
            <a:extLst>
              <a:ext uri="{FF2B5EF4-FFF2-40B4-BE49-F238E27FC236}">
                <a16:creationId xmlns:a16="http://schemas.microsoft.com/office/drawing/2014/main" id="{FC0D8B9B-2FC0-A68F-7BC2-F5E121FF1A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05047" y="5386007"/>
            <a:ext cx="332187" cy="332187"/>
          </a:xfrm>
          <a:prstGeom prst="rect">
            <a:avLst/>
          </a:prstGeom>
        </p:spPr>
      </p:pic>
      <p:pic>
        <p:nvPicPr>
          <p:cNvPr id="55" name="Grafik 54" descr="Hirsch">
            <a:extLst>
              <a:ext uri="{FF2B5EF4-FFF2-40B4-BE49-F238E27FC236}">
                <a16:creationId xmlns:a16="http://schemas.microsoft.com/office/drawing/2014/main" id="{F2FD623F-CD07-70EE-4DB4-1D499A510F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55473" y="5755194"/>
            <a:ext cx="332187" cy="332187"/>
          </a:xfrm>
          <a:prstGeom prst="rect">
            <a:avLst/>
          </a:prstGeom>
        </p:spPr>
      </p:pic>
      <p:pic>
        <p:nvPicPr>
          <p:cNvPr id="56" name="Grafik 55" descr="Hirsch">
            <a:extLst>
              <a:ext uri="{FF2B5EF4-FFF2-40B4-BE49-F238E27FC236}">
                <a16:creationId xmlns:a16="http://schemas.microsoft.com/office/drawing/2014/main" id="{C8C1611C-4F64-7FDB-38F7-EB184C6785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89632" y="5454273"/>
            <a:ext cx="332187" cy="332187"/>
          </a:xfrm>
          <a:prstGeom prst="rect">
            <a:avLst/>
          </a:prstGeom>
        </p:spPr>
      </p:pic>
      <p:pic>
        <p:nvPicPr>
          <p:cNvPr id="57" name="Grafik 56" descr="Hirsch">
            <a:extLst>
              <a:ext uri="{FF2B5EF4-FFF2-40B4-BE49-F238E27FC236}">
                <a16:creationId xmlns:a16="http://schemas.microsoft.com/office/drawing/2014/main" id="{7EF741FF-87B1-1696-414A-8DD6E35CC3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79822" y="5157297"/>
            <a:ext cx="332187" cy="332187"/>
          </a:xfrm>
          <a:prstGeom prst="rect">
            <a:avLst/>
          </a:prstGeom>
        </p:spPr>
      </p:pic>
      <p:pic>
        <p:nvPicPr>
          <p:cNvPr id="58" name="Grafik 57" descr="Hirsch">
            <a:extLst>
              <a:ext uri="{FF2B5EF4-FFF2-40B4-BE49-F238E27FC236}">
                <a16:creationId xmlns:a16="http://schemas.microsoft.com/office/drawing/2014/main" id="{66F5A7C2-287C-9B5E-DAA9-E710C81294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56945" y="5129340"/>
            <a:ext cx="332187" cy="332187"/>
          </a:xfrm>
          <a:prstGeom prst="rect">
            <a:avLst/>
          </a:prstGeom>
        </p:spPr>
      </p:pic>
      <p:pic>
        <p:nvPicPr>
          <p:cNvPr id="59" name="Grafik 58" descr="Hirsch">
            <a:extLst>
              <a:ext uri="{FF2B5EF4-FFF2-40B4-BE49-F238E27FC236}">
                <a16:creationId xmlns:a16="http://schemas.microsoft.com/office/drawing/2014/main" id="{F7357F42-1972-394B-502C-9AE7AEC97B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43360" y="5505361"/>
            <a:ext cx="332187" cy="332187"/>
          </a:xfrm>
          <a:prstGeom prst="rect">
            <a:avLst/>
          </a:prstGeom>
        </p:spPr>
      </p:pic>
      <p:pic>
        <p:nvPicPr>
          <p:cNvPr id="60" name="Grafik 59" descr="Hirsch">
            <a:extLst>
              <a:ext uri="{FF2B5EF4-FFF2-40B4-BE49-F238E27FC236}">
                <a16:creationId xmlns:a16="http://schemas.microsoft.com/office/drawing/2014/main" id="{2A5E1F2D-64A8-A710-9212-2ABB2CB490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78966" y="5589195"/>
            <a:ext cx="332187" cy="332187"/>
          </a:xfrm>
          <a:prstGeom prst="rect">
            <a:avLst/>
          </a:prstGeom>
        </p:spPr>
      </p:pic>
      <p:pic>
        <p:nvPicPr>
          <p:cNvPr id="61" name="Grafik 60" descr="Hirsch">
            <a:extLst>
              <a:ext uri="{FF2B5EF4-FFF2-40B4-BE49-F238E27FC236}">
                <a16:creationId xmlns:a16="http://schemas.microsoft.com/office/drawing/2014/main" id="{53A39FAF-3829-F053-1714-E24442CCE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42931" y="5216444"/>
            <a:ext cx="332187" cy="332187"/>
          </a:xfrm>
          <a:prstGeom prst="rect">
            <a:avLst/>
          </a:prstGeom>
        </p:spPr>
      </p:pic>
      <p:pic>
        <p:nvPicPr>
          <p:cNvPr id="62" name="Grafik 61" descr="Hirsch">
            <a:extLst>
              <a:ext uri="{FF2B5EF4-FFF2-40B4-BE49-F238E27FC236}">
                <a16:creationId xmlns:a16="http://schemas.microsoft.com/office/drawing/2014/main" id="{D1D7355A-F664-7915-C984-0722DB9D84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6391" y="5604235"/>
            <a:ext cx="332187" cy="332187"/>
          </a:xfrm>
          <a:prstGeom prst="rect">
            <a:avLst/>
          </a:prstGeom>
        </p:spPr>
      </p:pic>
      <p:pic>
        <p:nvPicPr>
          <p:cNvPr id="63" name="Grafik 62" descr="Hirsch">
            <a:extLst>
              <a:ext uri="{FF2B5EF4-FFF2-40B4-BE49-F238E27FC236}">
                <a16:creationId xmlns:a16="http://schemas.microsoft.com/office/drawing/2014/main" id="{B92E3852-F130-D016-8CBB-69708C40D1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7516" y="5284710"/>
            <a:ext cx="332187" cy="332187"/>
          </a:xfrm>
          <a:prstGeom prst="rect">
            <a:avLst/>
          </a:prstGeom>
        </p:spPr>
      </p:pic>
      <p:pic>
        <p:nvPicPr>
          <p:cNvPr id="64" name="Grafik 63" descr="Hirsch">
            <a:extLst>
              <a:ext uri="{FF2B5EF4-FFF2-40B4-BE49-F238E27FC236}">
                <a16:creationId xmlns:a16="http://schemas.microsoft.com/office/drawing/2014/main" id="{A6AC2ECA-9C91-0E57-DE95-1A0222A035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18830" y="4500738"/>
            <a:ext cx="332187" cy="332187"/>
          </a:xfrm>
          <a:prstGeom prst="rect">
            <a:avLst/>
          </a:prstGeom>
        </p:spPr>
      </p:pic>
      <p:pic>
        <p:nvPicPr>
          <p:cNvPr id="65" name="Grafik 64" descr="Hirsch">
            <a:extLst>
              <a:ext uri="{FF2B5EF4-FFF2-40B4-BE49-F238E27FC236}">
                <a16:creationId xmlns:a16="http://schemas.microsoft.com/office/drawing/2014/main" id="{4843F100-860F-BFEC-226B-A8278B43C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9818" y="4272363"/>
            <a:ext cx="332187" cy="394887"/>
          </a:xfrm>
          <a:prstGeom prst="rect">
            <a:avLst/>
          </a:prstGeom>
        </p:spPr>
      </p:pic>
      <p:pic>
        <p:nvPicPr>
          <p:cNvPr id="66" name="Audio 65">
            <a:hlinkClick r:id="" action="ppaction://media"/>
            <a:extLst>
              <a:ext uri="{FF2B5EF4-FFF2-40B4-BE49-F238E27FC236}">
                <a16:creationId xmlns:a16="http://schemas.microsoft.com/office/drawing/2014/main" id="{33643E96-EDAE-4C6D-B21F-937E99AEC2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3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24"/>
    </mc:Choice>
    <mc:Fallback xmlns="">
      <p:transition spd="slow" advTm="8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42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31.5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1C382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Office PowerPoint</Application>
  <PresentationFormat>Breitbild</PresentationFormat>
  <Paragraphs>110</Paragraphs>
  <Slides>16</Slides>
  <Notes>0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Wingdings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Wiederbewaldung und Jagd</dc:title>
  <dc:creator>Frank C. Heute</dc:creator>
  <cp:lastModifiedBy>Frank Christian Heute</cp:lastModifiedBy>
  <cp:revision>33</cp:revision>
  <dcterms:modified xsi:type="dcterms:W3CDTF">2024-01-19T11:23:22Z</dcterms:modified>
</cp:coreProperties>
</file>