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895" r:id="rId2"/>
    <p:sldId id="290" r:id="rId3"/>
    <p:sldId id="291" r:id="rId4"/>
    <p:sldId id="292" r:id="rId5"/>
    <p:sldId id="885" r:id="rId6"/>
    <p:sldId id="293" r:id="rId7"/>
    <p:sldId id="294" r:id="rId8"/>
    <p:sldId id="295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1524000" y="2789847"/>
            <a:ext cx="9144000" cy="238760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1122362"/>
            <a:ext cx="9144000" cy="165576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1pPr>
            <a:lvl2pPr marL="0" indent="4572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2pPr>
            <a:lvl3pPr marL="0" indent="9144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3pPr>
            <a:lvl4pPr marL="0" indent="13716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4pPr>
            <a:lvl5pPr marL="0" indent="18288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em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Wiederbewaldung</a:t>
            </a:r>
            <a:r>
              <a:rPr dirty="0"/>
              <a:t> und </a:t>
            </a:r>
            <a:r>
              <a:rPr dirty="0" err="1"/>
              <a:t>Jagd</a:t>
            </a:r>
            <a:r>
              <a:rPr dirty="0"/>
              <a:t> </a:t>
            </a:r>
          </a:p>
        </p:txBody>
      </p:sp>
      <p:sp>
        <p:nvSpPr>
          <p:cNvPr id="6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641" name="Titel 1"/>
          <p:cNvSpPr txBox="1"/>
          <p:nvPr/>
        </p:nvSpPr>
        <p:spPr>
          <a:xfrm>
            <a:off x="2591697" y="1291962"/>
            <a:ext cx="685620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3. </a:t>
            </a:r>
            <a:r>
              <a:rPr dirty="0" err="1"/>
              <a:t>Wiederbewaldung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Kyrill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E65FE0-35C0-4CD3-92D4-898155643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81689"/>
      </p:ext>
    </p:extLst>
  </p:cSld>
  <p:clrMapOvr>
    <a:masterClrMapping/>
  </p:clrMapOvr>
  <p:transition spd="med" advTm="2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4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47" name="Titel 1"/>
          <p:cNvSpPr txBox="1"/>
          <p:nvPr/>
        </p:nvSpPr>
        <p:spPr>
          <a:xfrm>
            <a:off x="4985041" y="1155101"/>
            <a:ext cx="5103840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Verbissgutachten</a:t>
            </a:r>
            <a:r>
              <a:rPr dirty="0"/>
              <a:t> (n=1000)</a:t>
            </a:r>
          </a:p>
        </p:txBody>
      </p:sp>
      <p:sp>
        <p:nvSpPr>
          <p:cNvPr id="649" name="Textfeld 22"/>
          <p:cNvSpPr txBox="1"/>
          <p:nvPr/>
        </p:nvSpPr>
        <p:spPr>
          <a:xfrm>
            <a:off x="495244" y="1687654"/>
            <a:ext cx="1788909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Jahr</a:t>
            </a:r>
            <a:r>
              <a:rPr dirty="0"/>
              <a:t> 2015</a:t>
            </a:r>
          </a:p>
        </p:txBody>
      </p:sp>
      <p:sp>
        <p:nvSpPr>
          <p:cNvPr id="650" name="Textfeld 25"/>
          <p:cNvSpPr txBox="1"/>
          <p:nvPr/>
        </p:nvSpPr>
        <p:spPr>
          <a:xfrm>
            <a:off x="495244" y="2463527"/>
            <a:ext cx="2990181" cy="109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dirty="0"/>
              <a:t>Eine FBG und </a:t>
            </a:r>
            <a:r>
              <a:rPr dirty="0" err="1"/>
              <a:t>eine</a:t>
            </a:r>
            <a:r>
              <a:rPr dirty="0"/>
              <a:t> JG </a:t>
            </a:r>
            <a:r>
              <a:rPr dirty="0" err="1"/>
              <a:t>suchen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Weg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der </a:t>
            </a:r>
            <a:r>
              <a:rPr dirty="0" err="1"/>
              <a:t>Wildschadenkrise</a:t>
            </a:r>
            <a:r>
              <a:rPr dirty="0"/>
              <a:t>… </a:t>
            </a:r>
          </a:p>
        </p:txBody>
      </p:sp>
      <p:pic>
        <p:nvPicPr>
          <p:cNvPr id="651" name="Grafik 26" descr="Grafi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216" y="5016557"/>
            <a:ext cx="5858539" cy="1282268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Ellipse 27"/>
          <p:cNvSpPr/>
          <p:nvPr/>
        </p:nvSpPr>
        <p:spPr>
          <a:xfrm>
            <a:off x="8370450" y="5668725"/>
            <a:ext cx="476251" cy="357839"/>
          </a:xfrm>
          <a:prstGeom prst="ellipse">
            <a:avLst/>
          </a:prstGeom>
          <a:ln w="47625">
            <a:solidFill>
              <a:srgbClr val="C55A1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D93B1CCC-9426-FFAD-8CD1-50995F764F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102206"/>
              </p:ext>
            </p:extLst>
          </p:nvPr>
        </p:nvGraphicFramePr>
        <p:xfrm>
          <a:off x="4294915" y="1568480"/>
          <a:ext cx="4797140" cy="342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271280" imgH="5184360" progId="">
                  <p:embed/>
                </p:oleObj>
              </mc:Choice>
              <mc:Fallback>
                <p:oleObj r:id="rId6" imgW="7271280" imgH="518436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2852367-F880-B31F-C24F-498C78EEAC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915" y="1568480"/>
                        <a:ext cx="4797140" cy="3420075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" name="Titel 1"/>
          <p:cNvSpPr txBox="1"/>
          <p:nvPr/>
        </p:nvSpPr>
        <p:spPr>
          <a:xfrm>
            <a:off x="5140553" y="2018768"/>
            <a:ext cx="955447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800">
                <a:solidFill>
                  <a:srgbClr val="262626"/>
                </a:solidFill>
              </a:defRPr>
            </a:lvl1pPr>
          </a:lstStyle>
          <a:p>
            <a:r>
              <a:rPr dirty="0"/>
              <a:t>47 %</a:t>
            </a:r>
          </a:p>
        </p:txBody>
      </p:sp>
      <p:sp>
        <p:nvSpPr>
          <p:cNvPr id="646" name="Titel 1"/>
          <p:cNvSpPr txBox="1"/>
          <p:nvPr/>
        </p:nvSpPr>
        <p:spPr>
          <a:xfrm>
            <a:off x="6693485" y="3740085"/>
            <a:ext cx="955447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800">
                <a:solidFill>
                  <a:srgbClr val="262626"/>
                </a:solidFill>
              </a:defRPr>
            </a:lvl1pPr>
          </a:lstStyle>
          <a:p>
            <a:r>
              <a:rPr dirty="0"/>
              <a:t>70%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2C15F6-41D3-DFBC-4A92-3B3BAC2D1A79}"/>
              </a:ext>
            </a:extLst>
          </p:cNvPr>
          <p:cNvSpPr txBox="1"/>
          <p:nvPr/>
        </p:nvSpPr>
        <p:spPr>
          <a:xfrm>
            <a:off x="495245" y="284335"/>
            <a:ext cx="4265292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Wiederbewaldung</a:t>
            </a:r>
            <a:r>
              <a:rPr sz="2600" b="0" dirty="0"/>
              <a:t> </a:t>
            </a:r>
            <a:r>
              <a:rPr sz="2600" b="0" dirty="0" err="1"/>
              <a:t>nach</a:t>
            </a:r>
            <a:r>
              <a:rPr sz="2600" b="0" dirty="0"/>
              <a:t> </a:t>
            </a:r>
            <a:r>
              <a:rPr sz="2600" b="0" dirty="0" err="1"/>
              <a:t>Kyrill</a:t>
            </a:r>
            <a:endParaRPr sz="2600" b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28AE5FA-988C-2F76-8990-2E91451B75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244" y="683018"/>
            <a:ext cx="4335180" cy="6114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b="0"/>
            </a:lvl1pPr>
          </a:lstStyle>
          <a:p>
            <a:r>
              <a:rPr sz="2400" dirty="0" err="1"/>
              <a:t>Negativ-Beispiel</a:t>
            </a:r>
            <a:r>
              <a:rPr sz="2400" dirty="0"/>
              <a:t> </a:t>
            </a:r>
            <a:r>
              <a:rPr sz="2400" dirty="0" err="1"/>
              <a:t>aus</a:t>
            </a:r>
            <a:r>
              <a:rPr sz="2400" dirty="0"/>
              <a:t> dem H</a:t>
            </a:r>
            <a:r>
              <a:rPr lang="de-DE" sz="2400" dirty="0"/>
              <a:t>SK</a:t>
            </a:r>
            <a:endParaRPr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A6A5C0-5A56-4345-845A-D6C0B05852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700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47" grpId="0" animBg="1"/>
      <p:bldP spid="652" grpId="0" animBg="1"/>
      <p:bldP spid="645" grpId="0" animBg="1"/>
      <p:bldP spid="6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55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658" name="Grafik 4" descr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620" y="471340"/>
            <a:ext cx="5433494" cy="58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E81FF8-70C8-751F-4EB1-5FC5EF35C711}"/>
              </a:ext>
            </a:extLst>
          </p:cNvPr>
          <p:cNvSpPr txBox="1"/>
          <p:nvPr/>
        </p:nvSpPr>
        <p:spPr>
          <a:xfrm>
            <a:off x="510197" y="344543"/>
            <a:ext cx="4561423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Wiederbewaldung</a:t>
            </a:r>
            <a:r>
              <a:rPr sz="2600" b="0" dirty="0"/>
              <a:t> </a:t>
            </a:r>
            <a:r>
              <a:rPr sz="2600" b="0" dirty="0" err="1"/>
              <a:t>nach</a:t>
            </a:r>
            <a:r>
              <a:rPr sz="2600" b="0" dirty="0"/>
              <a:t> </a:t>
            </a:r>
            <a:r>
              <a:rPr sz="2600" b="0" dirty="0" err="1"/>
              <a:t>Kyrill</a:t>
            </a:r>
            <a:endParaRPr sz="2600" b="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28FB05E-77A5-8670-63E1-70677DBE87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197" y="1329181"/>
            <a:ext cx="4335180" cy="147058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b="0"/>
            </a:lvl1pPr>
          </a:lstStyle>
          <a:p>
            <a:r>
              <a:rPr lang="de-DE" sz="2400" dirty="0"/>
              <a:t>Runder Tisch</a:t>
            </a:r>
            <a:br>
              <a:rPr lang="de-DE" sz="2400" dirty="0"/>
            </a:br>
            <a:r>
              <a:rPr lang="de-DE" sz="2400" dirty="0"/>
              <a:t>Stakeholder</a:t>
            </a:r>
            <a:br>
              <a:rPr lang="de-DE" sz="2400" dirty="0"/>
            </a:br>
            <a:r>
              <a:rPr lang="de-DE" sz="2400" dirty="0"/>
              <a:t>Lebensraumgutachten</a:t>
            </a:r>
            <a:endParaRPr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E89E85-E6D8-4BFF-8EB8-4820077CF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6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62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63" name="Titel 1"/>
          <p:cNvSpPr txBox="1">
            <a:spLocks noGrp="1"/>
          </p:cNvSpPr>
          <p:nvPr>
            <p:ph type="title"/>
          </p:nvPr>
        </p:nvSpPr>
        <p:spPr>
          <a:xfrm>
            <a:off x="374880" y="666449"/>
            <a:ext cx="6051970" cy="6114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b="0"/>
            </a:lvl1pPr>
          </a:lstStyle>
          <a:p>
            <a:r>
              <a:rPr sz="2400" dirty="0"/>
              <a:t>Ein </a:t>
            </a:r>
            <a:r>
              <a:rPr sz="2400" dirty="0" err="1"/>
              <a:t>Negativ-Beispiel</a:t>
            </a:r>
            <a:r>
              <a:rPr sz="2400" dirty="0"/>
              <a:t> </a:t>
            </a:r>
            <a:r>
              <a:rPr sz="2400" dirty="0" err="1"/>
              <a:t>aus</a:t>
            </a:r>
            <a:r>
              <a:rPr sz="2400" dirty="0"/>
              <a:t> dem HS</a:t>
            </a:r>
            <a:r>
              <a:rPr lang="de-DE" sz="2400" dirty="0"/>
              <a:t>K</a:t>
            </a:r>
            <a:endParaRPr sz="2400" dirty="0"/>
          </a:p>
        </p:txBody>
      </p:sp>
      <p:pic>
        <p:nvPicPr>
          <p:cNvPr id="664" name="Grafik 2" descr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80" y="1620825"/>
            <a:ext cx="5595091" cy="2147266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Titel 1"/>
          <p:cNvSpPr txBox="1"/>
          <p:nvPr/>
        </p:nvSpPr>
        <p:spPr>
          <a:xfrm>
            <a:off x="374880" y="1180535"/>
            <a:ext cx="199852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sz="2000" dirty="0" err="1"/>
              <a:t>Ergebnis</a:t>
            </a:r>
            <a:r>
              <a:rPr sz="2000" dirty="0"/>
              <a:t> 2021…</a:t>
            </a:r>
          </a:p>
        </p:txBody>
      </p:sp>
      <p:sp>
        <p:nvSpPr>
          <p:cNvPr id="666" name="Ellipse 12"/>
          <p:cNvSpPr/>
          <p:nvPr/>
        </p:nvSpPr>
        <p:spPr>
          <a:xfrm>
            <a:off x="5294219" y="3441639"/>
            <a:ext cx="476251" cy="377827"/>
          </a:xfrm>
          <a:prstGeom prst="ellipse">
            <a:avLst/>
          </a:prstGeom>
          <a:ln w="47625">
            <a:solidFill>
              <a:srgbClr val="38572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7" name="Grafik 15" descr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031" y="1019040"/>
            <a:ext cx="5673219" cy="3795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Grafik 16" descr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77" y="1688962"/>
            <a:ext cx="3629242" cy="377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Grafik 18" descr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760" y="3819466"/>
            <a:ext cx="1936619" cy="25821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E95AF6-0D03-2311-64AA-4087B45F5659}"/>
              </a:ext>
            </a:extLst>
          </p:cNvPr>
          <p:cNvSpPr txBox="1"/>
          <p:nvPr/>
        </p:nvSpPr>
        <p:spPr>
          <a:xfrm>
            <a:off x="374880" y="162642"/>
            <a:ext cx="4561423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Wiederbewaldung</a:t>
            </a:r>
            <a:r>
              <a:rPr sz="2600" b="0" dirty="0"/>
              <a:t> </a:t>
            </a:r>
            <a:r>
              <a:rPr sz="2600" b="0" dirty="0" err="1"/>
              <a:t>nach</a:t>
            </a:r>
            <a:r>
              <a:rPr sz="2600" b="0" dirty="0"/>
              <a:t> </a:t>
            </a:r>
            <a:r>
              <a:rPr sz="2600" b="0" dirty="0" err="1"/>
              <a:t>Kyrill</a:t>
            </a:r>
            <a:endParaRPr sz="2600" b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7E8F45-94CE-4A83-A050-3B02FC7AD8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117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6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55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657" name="Titel 1"/>
          <p:cNvSpPr txBox="1"/>
          <p:nvPr/>
        </p:nvSpPr>
        <p:spPr>
          <a:xfrm>
            <a:off x="706746" y="324390"/>
            <a:ext cx="3206333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rPr lang="de-DE" sz="2800" dirty="0"/>
              <a:t>Kommunikation</a:t>
            </a:r>
            <a:endParaRPr sz="2800" dirty="0"/>
          </a:p>
        </p:txBody>
      </p:sp>
      <p:pic>
        <p:nvPicPr>
          <p:cNvPr id="659" name="Picture 164" descr="Picture 1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481" y="2842891"/>
            <a:ext cx="4703634" cy="323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15" descr="Grafik 15">
            <a:extLst>
              <a:ext uri="{FF2B5EF4-FFF2-40B4-BE49-F238E27FC236}">
                <a16:creationId xmlns:a16="http://schemas.microsoft.com/office/drawing/2014/main" id="{C5B2AA5F-696A-D4EE-AD75-6E892C1D7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16" t="31866" r="42506" b="24184"/>
          <a:stretch/>
        </p:blipFill>
        <p:spPr>
          <a:xfrm>
            <a:off x="6522262" y="2842891"/>
            <a:ext cx="3346897" cy="32373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AD89DB3-F899-EB31-DBB2-D7F2C1659058}"/>
              </a:ext>
            </a:extLst>
          </p:cNvPr>
          <p:cNvSpPr txBox="1"/>
          <p:nvPr/>
        </p:nvSpPr>
        <p:spPr>
          <a:xfrm>
            <a:off x="2358421" y="1199685"/>
            <a:ext cx="3206333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rPr lang="de-DE" sz="2400" dirty="0"/>
              <a:t>Eigentümer/ Verpächter</a:t>
            </a:r>
            <a:endParaRPr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27370AB-1ADB-03CE-F20E-2CE23E27B05A}"/>
              </a:ext>
            </a:extLst>
          </p:cNvPr>
          <p:cNvSpPr txBox="1"/>
          <p:nvPr/>
        </p:nvSpPr>
        <p:spPr>
          <a:xfrm>
            <a:off x="6750468" y="1199685"/>
            <a:ext cx="3206333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rPr lang="de-DE" sz="2400" dirty="0"/>
              <a:t>Jäger/innen</a:t>
            </a:r>
            <a:endParaRPr sz="24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259787-4129-48C6-C0AD-DFE5C46BA5CF}"/>
              </a:ext>
            </a:extLst>
          </p:cNvPr>
          <p:cNvSpPr txBox="1"/>
          <p:nvPr/>
        </p:nvSpPr>
        <p:spPr>
          <a:xfrm>
            <a:off x="3122721" y="2340026"/>
            <a:ext cx="1147622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rPr lang="de-DE" sz="2400" dirty="0"/>
              <a:t>Förster</a:t>
            </a:r>
            <a:endParaRPr sz="2400" dirty="0"/>
          </a:p>
        </p:txBody>
      </p:sp>
      <p:sp>
        <p:nvSpPr>
          <p:cNvPr id="8" name="Pfeil: nach links und rechts 7">
            <a:extLst>
              <a:ext uri="{FF2B5EF4-FFF2-40B4-BE49-F238E27FC236}">
                <a16:creationId xmlns:a16="http://schemas.microsoft.com/office/drawing/2014/main" id="{2D730FF3-BD29-0E9E-EB4D-242E40A01167}"/>
              </a:ext>
            </a:extLst>
          </p:cNvPr>
          <p:cNvSpPr/>
          <p:nvPr/>
        </p:nvSpPr>
        <p:spPr>
          <a:xfrm>
            <a:off x="5718927" y="1199685"/>
            <a:ext cx="754145" cy="342372"/>
          </a:xfrm>
          <a:prstGeom prst="leftRightArrow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Pfeil: nach links und rechts 8">
            <a:extLst>
              <a:ext uri="{FF2B5EF4-FFF2-40B4-BE49-F238E27FC236}">
                <a16:creationId xmlns:a16="http://schemas.microsoft.com/office/drawing/2014/main" id="{57C25639-B982-AA8E-55D4-FF918D8F48AA}"/>
              </a:ext>
            </a:extLst>
          </p:cNvPr>
          <p:cNvSpPr/>
          <p:nvPr/>
        </p:nvSpPr>
        <p:spPr>
          <a:xfrm rot="5400000">
            <a:off x="3325348" y="1787566"/>
            <a:ext cx="591199" cy="357453"/>
          </a:xfrm>
          <a:prstGeom prst="leftRightArrow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4E0E98-1A9E-40F1-8BDE-07CD00B6E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66470"/>
      </p:ext>
    </p:extLst>
  </p:cSld>
  <p:clrMapOvr>
    <a:masterClrMapping/>
  </p:clrMapOvr>
  <p:transition spd="med" advTm="533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Datumsplatzhalter 3"/>
          <p:cNvSpPr txBox="1"/>
          <p:nvPr/>
        </p:nvSpPr>
        <p:spPr>
          <a:xfrm>
            <a:off x="10184801" y="6414760"/>
            <a:ext cx="97750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72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674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082" y="1440570"/>
            <a:ext cx="6027332" cy="474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rafik 9" descr="Grafik 9"/>
          <p:cNvPicPr>
            <a:picLocks noChangeAspect="1"/>
          </p:cNvPicPr>
          <p:nvPr/>
        </p:nvPicPr>
        <p:blipFill>
          <a:blip r:embed="rId6"/>
          <a:srcRect l="19406" t="14793"/>
          <a:stretch>
            <a:fillRect/>
          </a:stretch>
        </p:blipFill>
        <p:spPr>
          <a:xfrm>
            <a:off x="130971" y="3199128"/>
            <a:ext cx="3134051" cy="2763667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Textfeld 10"/>
          <p:cNvSpPr txBox="1"/>
          <p:nvPr/>
        </p:nvSpPr>
        <p:spPr>
          <a:xfrm>
            <a:off x="3310742" y="6137898"/>
            <a:ext cx="1082685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Juni 2016</a:t>
            </a:r>
          </a:p>
        </p:txBody>
      </p:sp>
      <p:pic>
        <p:nvPicPr>
          <p:cNvPr id="677" name="Grafik 11" descr="Grafik 11"/>
          <p:cNvPicPr>
            <a:picLocks noChangeAspect="1"/>
          </p:cNvPicPr>
          <p:nvPr/>
        </p:nvPicPr>
        <p:blipFill>
          <a:blip r:embed="rId7"/>
          <a:srcRect r="4156"/>
          <a:stretch>
            <a:fillRect/>
          </a:stretch>
        </p:blipFill>
        <p:spPr>
          <a:xfrm>
            <a:off x="9556563" y="1992304"/>
            <a:ext cx="2326184" cy="418931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Textfeld 2"/>
          <p:cNvSpPr txBox="1"/>
          <p:nvPr/>
        </p:nvSpPr>
        <p:spPr>
          <a:xfrm>
            <a:off x="2660099" y="5996954"/>
            <a:ext cx="72643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April/ </a:t>
            </a:r>
          </a:p>
        </p:txBody>
      </p:sp>
      <p:sp>
        <p:nvSpPr>
          <p:cNvPr id="679" name="Textfeld 12"/>
          <p:cNvSpPr txBox="1"/>
          <p:nvPr/>
        </p:nvSpPr>
        <p:spPr>
          <a:xfrm>
            <a:off x="3893260" y="982013"/>
            <a:ext cx="6291541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rPr sz="2400" dirty="0"/>
              <a:t>„Green Hell“: </a:t>
            </a:r>
            <a:r>
              <a:rPr sz="2400" dirty="0" err="1"/>
              <a:t>Revier</a:t>
            </a:r>
            <a:r>
              <a:rPr sz="2400" dirty="0"/>
              <a:t> </a:t>
            </a:r>
            <a:r>
              <a:rPr sz="2400" dirty="0" err="1"/>
              <a:t>Siedenberg</a:t>
            </a:r>
            <a:r>
              <a:rPr sz="2400" dirty="0"/>
              <a:t>-Hardt</a:t>
            </a:r>
          </a:p>
        </p:txBody>
      </p:sp>
      <p:sp>
        <p:nvSpPr>
          <p:cNvPr id="680" name="Textfeld 13"/>
          <p:cNvSpPr txBox="1"/>
          <p:nvPr/>
        </p:nvSpPr>
        <p:spPr>
          <a:xfrm>
            <a:off x="208346" y="2589004"/>
            <a:ext cx="3111032" cy="620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</a:defRPr>
            </a:pPr>
            <a:r>
              <a:rPr dirty="0"/>
              <a:t>Rot- und </a:t>
            </a:r>
            <a:r>
              <a:rPr dirty="0" err="1"/>
              <a:t>Sikawildgebiet</a:t>
            </a:r>
            <a:r>
              <a:rPr dirty="0"/>
              <a:t> 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</a:defRPr>
            </a:pPr>
            <a:r>
              <a:rPr dirty="0" err="1"/>
              <a:t>Arnsberger</a:t>
            </a:r>
            <a:r>
              <a:rPr dirty="0"/>
              <a:t> Wald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482976-7C93-5993-5825-A3C8FC0D232C}"/>
              </a:ext>
            </a:extLst>
          </p:cNvPr>
          <p:cNvSpPr txBox="1"/>
          <p:nvPr/>
        </p:nvSpPr>
        <p:spPr>
          <a:xfrm>
            <a:off x="262937" y="232605"/>
            <a:ext cx="4561423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Wiederbewaldung</a:t>
            </a:r>
            <a:r>
              <a:rPr sz="2600" b="0" dirty="0"/>
              <a:t> </a:t>
            </a:r>
            <a:r>
              <a:rPr sz="2600" b="0" dirty="0" err="1"/>
              <a:t>nach</a:t>
            </a:r>
            <a:r>
              <a:rPr sz="2600" b="0" dirty="0"/>
              <a:t> </a:t>
            </a:r>
            <a:r>
              <a:rPr sz="2600" b="0" dirty="0" err="1"/>
              <a:t>Kyrill</a:t>
            </a:r>
            <a:endParaRPr sz="2600" b="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A9636B7-54FE-0A7D-87E8-B04F0D642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937" y="795326"/>
            <a:ext cx="2329434" cy="611419"/>
          </a:xfrm>
          <a:prstGeom prst="rect">
            <a:avLst/>
          </a:prstGeom>
        </p:spPr>
        <p:txBody>
          <a:bodyPr/>
          <a:lstStyle>
            <a:lvl1pPr algn="l">
              <a:defRPr sz="2400" b="0"/>
            </a:lvl1pPr>
          </a:lstStyle>
          <a:p>
            <a:r>
              <a:rPr dirty="0" err="1"/>
              <a:t>Positiv-Beispiele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44E668-3A08-43EF-84AA-DE79AA10DE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734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76" grpId="0" animBg="1"/>
      <p:bldP spid="678" grpId="0" animBg="1"/>
      <p:bldP spid="679" grpId="0" animBg="1"/>
      <p:bldP spid="6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83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684" name="Titel 1"/>
          <p:cNvSpPr txBox="1">
            <a:spLocks noGrp="1"/>
          </p:cNvSpPr>
          <p:nvPr>
            <p:ph type="title"/>
          </p:nvPr>
        </p:nvSpPr>
        <p:spPr>
          <a:xfrm>
            <a:off x="271266" y="665202"/>
            <a:ext cx="4130490" cy="611419"/>
          </a:xfrm>
          <a:prstGeom prst="rect">
            <a:avLst/>
          </a:prstGeom>
        </p:spPr>
        <p:txBody>
          <a:bodyPr/>
          <a:lstStyle>
            <a:lvl1pPr algn="l">
              <a:defRPr sz="2400" b="0"/>
            </a:lvl1pPr>
          </a:lstStyle>
          <a:p>
            <a:r>
              <a:rPr dirty="0" err="1"/>
              <a:t>Positiv-Beispiele</a:t>
            </a:r>
            <a:endParaRPr dirty="0"/>
          </a:p>
        </p:txBody>
      </p:sp>
      <p:pic>
        <p:nvPicPr>
          <p:cNvPr id="685" name="Grafik 2" descr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064" y="1091514"/>
            <a:ext cx="6596748" cy="4947561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extfeld 4"/>
          <p:cNvSpPr txBox="1"/>
          <p:nvPr/>
        </p:nvSpPr>
        <p:spPr>
          <a:xfrm>
            <a:off x="4714195" y="666782"/>
            <a:ext cx="5598152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rPr sz="2400" dirty="0"/>
              <a:t>„Green Hell“: </a:t>
            </a:r>
            <a:r>
              <a:rPr sz="2400" dirty="0" err="1"/>
              <a:t>Revier</a:t>
            </a:r>
            <a:r>
              <a:rPr sz="2400" dirty="0"/>
              <a:t> </a:t>
            </a:r>
            <a:r>
              <a:rPr sz="2400" dirty="0" err="1"/>
              <a:t>Siedenberg</a:t>
            </a:r>
            <a:r>
              <a:rPr sz="2400" dirty="0"/>
              <a:t>-Hardt 2015</a:t>
            </a:r>
          </a:p>
        </p:txBody>
      </p:sp>
      <p:sp>
        <p:nvSpPr>
          <p:cNvPr id="688" name="Textfeld 7"/>
          <p:cNvSpPr txBox="1"/>
          <p:nvPr/>
        </p:nvSpPr>
        <p:spPr>
          <a:xfrm>
            <a:off x="354037" y="1844581"/>
            <a:ext cx="2660363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Kyrillfläche Hagen 2017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9BC8D3-E022-B2AB-7453-7D7113D8096D}"/>
              </a:ext>
            </a:extLst>
          </p:cNvPr>
          <p:cNvSpPr txBox="1"/>
          <p:nvPr/>
        </p:nvSpPr>
        <p:spPr>
          <a:xfrm>
            <a:off x="271266" y="167876"/>
            <a:ext cx="4561423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Wiederbewaldung</a:t>
            </a:r>
            <a:r>
              <a:rPr sz="2600" b="0" dirty="0"/>
              <a:t> </a:t>
            </a:r>
            <a:r>
              <a:rPr sz="2600" b="0" dirty="0" err="1"/>
              <a:t>nach</a:t>
            </a:r>
            <a:r>
              <a:rPr sz="2600" b="0" dirty="0"/>
              <a:t> </a:t>
            </a:r>
            <a:r>
              <a:rPr sz="2600" b="0" dirty="0" err="1"/>
              <a:t>Kyrill</a:t>
            </a:r>
            <a:endParaRPr sz="2600" b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8195E-5E32-B8A3-9F5C-16523A2FF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7" y="2287448"/>
            <a:ext cx="3407588" cy="25556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1F66E9-61BD-41F2-BCB4-B287F5925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71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Datumsplatzhalter 3"/>
          <p:cNvSpPr txBox="1"/>
          <p:nvPr/>
        </p:nvSpPr>
        <p:spPr>
          <a:xfrm>
            <a:off x="10184801" y="6414760"/>
            <a:ext cx="97750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9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692" name="Titel 1"/>
          <p:cNvSpPr txBox="1"/>
          <p:nvPr/>
        </p:nvSpPr>
        <p:spPr>
          <a:xfrm>
            <a:off x="4401756" y="581308"/>
            <a:ext cx="4085883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Revier</a:t>
            </a:r>
            <a:r>
              <a:rPr sz="2600" b="0" dirty="0"/>
              <a:t> </a:t>
            </a:r>
            <a:r>
              <a:rPr sz="2600" b="0" dirty="0" err="1"/>
              <a:t>Neyetalsperre</a:t>
            </a:r>
            <a:endParaRPr sz="2600" b="0" dirty="0"/>
          </a:p>
        </p:txBody>
      </p:sp>
      <p:graphicFrame>
        <p:nvGraphicFramePr>
          <p:cNvPr id="693" name="Tabelle 2"/>
          <p:cNvGraphicFramePr/>
          <p:nvPr>
            <p:extLst>
              <p:ext uri="{D42A27DB-BD31-4B8C-83A1-F6EECF244321}">
                <p14:modId xmlns:p14="http://schemas.microsoft.com/office/powerpoint/2010/main" val="2732889584"/>
              </p:ext>
            </p:extLst>
          </p:nvPr>
        </p:nvGraphicFramePr>
        <p:xfrm>
          <a:off x="1041400" y="1150069"/>
          <a:ext cx="9462103" cy="1373701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34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2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887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2000"/>
                      </a:pPr>
                      <a:endParaRPr/>
                    </a:p>
                    <a:p>
                      <a:pPr>
                        <a:lnSpc>
                          <a:spcPts val="1500"/>
                        </a:lnSpc>
                        <a:defRPr sz="2000"/>
                      </a:pPr>
                      <a:r>
                        <a:t>upnV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2000"/>
                      </a:pPr>
                      <a:endParaRPr/>
                    </a:p>
                    <a:p>
                      <a:pPr>
                        <a:lnSpc>
                          <a:spcPts val="1500"/>
                        </a:lnSpc>
                        <a:defRPr sz="2000"/>
                      </a:pPr>
                      <a:r>
                        <a:t>Baumartenspektrum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endParaRPr/>
                    </a:p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r>
                        <a:t>AZ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endParaRPr/>
                    </a:p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r>
                        <a:t>Dichte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endParaRPr/>
                    </a:p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r>
                        <a:t>LV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endParaRPr/>
                    </a:p>
                    <a:p>
                      <a:pPr algn="ctr">
                        <a:lnSpc>
                          <a:spcPts val="1500"/>
                        </a:lnSpc>
                        <a:defRPr sz="2000"/>
                      </a:pPr>
                      <a:r>
                        <a:t>Eiche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82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181717"/>
                          </a:solidFill>
                        </a:rPr>
                        <a:t>Hainsimsen-
Buchenwald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2000" dirty="0"/>
                        <a:t>Fichte, </a:t>
                      </a:r>
                      <a:r>
                        <a:rPr sz="2000" dirty="0" err="1"/>
                        <a:t>Buche</a:t>
                      </a:r>
                      <a:r>
                        <a:rPr sz="2000" dirty="0"/>
                        <a:t>, Birke, </a:t>
                      </a:r>
                      <a:r>
                        <a:rPr sz="2000" dirty="0" err="1"/>
                        <a:t>Bergahorn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Eberesche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Esche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Kirsche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Stiel</a:t>
                      </a:r>
                      <a:r>
                        <a:rPr sz="2000" dirty="0"/>
                        <a:t>-/</a:t>
                      </a:r>
                      <a:r>
                        <a:rPr sz="2000" dirty="0" err="1"/>
                        <a:t>TraubenEiche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Roteiche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Hainbuche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Salweide</a:t>
                      </a:r>
                      <a:r>
                        <a:rPr sz="2000" dirty="0"/>
                        <a:t>, Aspe, </a:t>
                      </a:r>
                      <a:r>
                        <a:rPr sz="2000" dirty="0" err="1"/>
                        <a:t>Küstentanne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Douglasie</a:t>
                      </a:r>
                      <a:r>
                        <a:rPr sz="2000" dirty="0"/>
                        <a:t>, </a:t>
                      </a:r>
                      <a:r>
                        <a:rPr sz="2000" dirty="0" err="1"/>
                        <a:t>Hemlocktanne</a:t>
                      </a:r>
                      <a:r>
                        <a:rPr sz="2000" dirty="0"/>
                        <a:t>, Kiefer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t>16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t>5,4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t>1,7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dirty="0"/>
                        <a:t>2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94" name="Textfeld 6"/>
          <p:cNvSpPr txBox="1"/>
          <p:nvPr/>
        </p:nvSpPr>
        <p:spPr>
          <a:xfrm>
            <a:off x="9351569" y="3952683"/>
            <a:ext cx="2739739" cy="73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r>
              <a:t>Strecken:</a:t>
            </a:r>
          </a:p>
          <a:p>
            <a:pPr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r>
              <a:t>15 - 20 Rehe / 100 ha</a:t>
            </a:r>
          </a:p>
        </p:txBody>
      </p:sp>
      <p:pic>
        <p:nvPicPr>
          <p:cNvPr id="695" name="Grafik 8" descr="Grafik 8"/>
          <p:cNvPicPr>
            <a:picLocks noChangeAspect="1"/>
          </p:cNvPicPr>
          <p:nvPr/>
        </p:nvPicPr>
        <p:blipFill>
          <a:blip r:embed="rId4"/>
          <a:srcRect l="52468" t="5580" b="13993"/>
          <a:stretch>
            <a:fillRect/>
          </a:stretch>
        </p:blipFill>
        <p:spPr>
          <a:xfrm>
            <a:off x="1041400" y="2742157"/>
            <a:ext cx="2632173" cy="344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Grafik 12" descr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969" y="2756428"/>
            <a:ext cx="5218184" cy="39136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240937-862D-4A43-5A25-59365D764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266" y="665202"/>
            <a:ext cx="4130490" cy="611419"/>
          </a:xfrm>
          <a:prstGeom prst="rect">
            <a:avLst/>
          </a:prstGeom>
        </p:spPr>
        <p:txBody>
          <a:bodyPr/>
          <a:lstStyle>
            <a:lvl1pPr algn="l">
              <a:defRPr sz="2400" b="0"/>
            </a:lvl1pPr>
          </a:lstStyle>
          <a:p>
            <a:r>
              <a:rPr dirty="0" err="1"/>
              <a:t>Positiv-Beispiele</a:t>
            </a:r>
            <a:endParaRPr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1DD4576-FCFD-EB9A-4B06-DC0F3840259D}"/>
              </a:ext>
            </a:extLst>
          </p:cNvPr>
          <p:cNvSpPr txBox="1"/>
          <p:nvPr/>
        </p:nvSpPr>
        <p:spPr>
          <a:xfrm>
            <a:off x="271266" y="167876"/>
            <a:ext cx="4561423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600" b="0" dirty="0" err="1"/>
              <a:t>Wiederbewaldung</a:t>
            </a:r>
            <a:r>
              <a:rPr sz="2600" b="0" dirty="0"/>
              <a:t> </a:t>
            </a:r>
            <a:r>
              <a:rPr sz="2600" b="0" dirty="0" err="1"/>
              <a:t>nach</a:t>
            </a:r>
            <a:r>
              <a:rPr sz="2600" b="0" dirty="0"/>
              <a:t> </a:t>
            </a:r>
            <a:r>
              <a:rPr sz="2600" b="0" dirty="0" err="1"/>
              <a:t>Kyrill</a:t>
            </a:r>
            <a:endParaRPr sz="2600" b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BEFF75-E916-494D-AE95-B17CE0D36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5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2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0.9|91.4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Breitbild</PresentationFormat>
  <Paragraphs>67</Paragraphs>
  <Slides>8</Slides>
  <Notes>0</Notes>
  <HiddenSlides>0</HiddenSlides>
  <MMClips>8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</vt:lpstr>
      <vt:lpstr>PowerPoint-Präsentation</vt:lpstr>
      <vt:lpstr>Negativ-Beispiel aus dem HSK</vt:lpstr>
      <vt:lpstr>Runder Tisch Stakeholder Lebensraumgutachten</vt:lpstr>
      <vt:lpstr>Ein Negativ-Beispiel aus dem HSK</vt:lpstr>
      <vt:lpstr>PowerPoint-Präsentation</vt:lpstr>
      <vt:lpstr>Positiv-Beispiele</vt:lpstr>
      <vt:lpstr>Positiv-Beispiele</vt:lpstr>
      <vt:lpstr>Positiv-Beispiele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34</cp:revision>
  <dcterms:modified xsi:type="dcterms:W3CDTF">2024-01-19T11:25:14Z</dcterms:modified>
</cp:coreProperties>
</file>