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70" r:id="rId3"/>
  </p:sldMasterIdLst>
  <p:notesMasterIdLst>
    <p:notesMasterId r:id="rId15"/>
  </p:notesMasterIdLst>
  <p:sldIdLst>
    <p:sldId id="296" r:id="rId4"/>
    <p:sldId id="299" r:id="rId5"/>
    <p:sldId id="934" r:id="rId6"/>
    <p:sldId id="757" r:id="rId7"/>
    <p:sldId id="897" r:id="rId8"/>
    <p:sldId id="708" r:id="rId9"/>
    <p:sldId id="783" r:id="rId10"/>
    <p:sldId id="891" r:id="rId11"/>
    <p:sldId id="373" r:id="rId12"/>
    <p:sldId id="892" r:id="rId13"/>
    <p:sldId id="893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Christian Heute" initials="FCH" lastIdx="5" clrIdx="0">
    <p:extLst>
      <p:ext uri="{19B8F6BF-5375-455C-9EA6-DF929625EA0E}">
        <p15:presenceInfo xmlns:p15="http://schemas.microsoft.com/office/powerpoint/2012/main" userId="0c3d050b27f2e3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03T10:05:34.142" idx="4">
    <p:pos x="10" y="10"/>
    <p:text>2500 Pflanzenarten</p:text>
    <p:extLst>
      <p:ext uri="{C676402C-5697-4E1C-873F-D02D1690AC5C}">
        <p15:threadingInfo xmlns:p15="http://schemas.microsoft.com/office/powerpoint/2012/main" timeZoneBias="-120"/>
      </p:ext>
    </p:extLst>
  </p:cm>
  <p:cm authorId="1" dt="2023-04-03T10:06:45.096" idx="5">
    <p:pos x="10" y="146"/>
    <p:text>&gt;40000 Tierarten, davon 25000 Insektenarten</p:text>
    <p:extLst>
      <p:ext uri="{C676402C-5697-4E1C-873F-D02D1690AC5C}">
        <p15:threadingInfo xmlns:p15="http://schemas.microsoft.com/office/powerpoint/2012/main" timeZoneBias="-120">
          <p15:parentCm authorId="1" idx="4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A1353-EEA5-436B-AB14-1D84B195E66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7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FEEF0-9267-0141-94EF-F50E37F9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02B32F-EAB1-F643-96E4-CAA8D545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7F77EA-D8F7-1C45-8FD7-451DBA8E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ECB5-A9E0-C744-92A6-1E270E2E7006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B60198-B214-F943-BFC1-77D28EC8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1AC85F-351B-1F4C-8239-3B769BD6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23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E5B5-59C9-4047-A90F-0D468567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CD927E-1EEB-6A40-95AE-5A35015D9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A95A93-CDF5-DE44-A03F-3140090F0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34D304-B443-B24B-A776-C744B92E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69AA-FDE3-0840-BA0E-29234701667C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33504E-033E-EB4F-A578-66EDE87C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D2AE0F-57C1-B74C-BEDA-39502309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79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76A88-0FA7-6444-AD83-E6266668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CEE59-C402-BA41-9988-5B78B6A4B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4CD3DF-F5E0-9A40-98C9-4F1B476F2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B15C2-771B-4646-9F06-B0A01BAC4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DF48CE-417D-8241-816E-FE8D81826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F60088-D7EB-A341-8781-D88456B9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D7C7-B6CF-CB41-AE8C-B1D778CA4069}" type="datetime1">
              <a:rPr lang="de-DE" smtClean="0"/>
              <a:t>19.01.2024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5B5C3D5-FFD7-6E42-BFE2-2978DD84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6F5240-9B16-4845-B00D-02E275D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81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FD60F-F0F8-514E-8273-3066F427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B294A2-D45E-284F-89DC-8F438BD3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5B51-63C2-DE4D-9641-10D70A902779}" type="datetime1">
              <a:rPr lang="de-DE" smtClean="0"/>
              <a:t>19.01.2024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395B25-4F91-D649-ADF3-19512DDE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EAEE9A-7D9C-D24A-BED1-F0128F20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093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544229-BA7C-7F40-B2D0-F5CD26A0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2E2C-854B-5043-9F28-81CE84E4CE9E}" type="datetime1">
              <a:rPr lang="de-DE" smtClean="0"/>
              <a:t>19.01.2024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8CFF7A-B719-754A-9AAB-F30DA8DB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0415ED-C2DD-BA45-953B-13EB7186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125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08CDE-2030-9441-B082-C8632581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22432F-6016-B640-8CC4-D538D7AE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EBA048-ADA0-0D4F-9766-5BE496C9E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70D3CA-78AD-584B-85C8-10E40BFB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1008-555F-4545-A327-515E964BD9D5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87725F-0D5F-0A47-BB92-0889894D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4E64C0-DAD4-B542-86BC-79D3849C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230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E766C-09CC-344C-8668-45F80601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2BE2A9-4158-214B-9977-AB5D1412F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E167A1-D9C3-8E4C-83FD-271AE78E2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111A98-24CB-744E-9629-F179357E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3CB-049F-7644-8A09-39BDCB893F51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8042FA-DC6A-F54F-B8BF-CD4B0264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846D14-05A8-7349-938B-31FFDC2C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90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A405E-2DDF-3243-B3D9-E141FC6A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64929F-CA83-EA41-B21B-11215D1DC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73FD9C-5A94-344F-9824-CC07EF96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EC3-19F6-2847-9EEB-82F3F5AAEE0D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778E00-5C06-914E-9706-56F90E3C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E4EAB-90CB-9B4E-BC2E-B5538F51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466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2B97E6-BDF1-124D-A092-2B99975C8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84F692-99D1-294C-8E29-AD0FCF25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82897-941B-8E4F-9715-E654724B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ABC-1F22-C048-9AB6-E25A0FF4023C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5EFFD8-B877-2B4D-9837-9A07CF7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81DB8C-C90A-5C4F-8531-1A4FA0C1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448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81CFA-23A9-8445-A87D-3582F568B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9848"/>
            <a:ext cx="9144000" cy="2387600"/>
          </a:xfrm>
        </p:spPr>
        <p:txBody>
          <a:bodyPr anchor="t" anchorCtr="0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8DD16B-367D-0349-89A3-52619C2FB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1655762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rgbClr val="86B64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185AC-AABC-6645-A0E2-DD7D9CE4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3269" y="6356350"/>
            <a:ext cx="85145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41756-2586-9449-B55B-3D266E9492F4}" type="datetime1">
              <a:rPr lang="de-DE" smtClean="0"/>
              <a:pPr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B3072C-040B-7642-BDB2-2CD33C27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4418" y="6356350"/>
            <a:ext cx="66989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06FA4E-7556-2C4F-829D-0FBD3DF9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2E4EA4-EBF1-2A40-B965-39C326A9E55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55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8BC10-EF59-D145-B1CA-9351A61A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094F42-3248-FE4E-8194-322BC796E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D35744-1E67-AB48-A913-DAFCFC04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5F9F-8419-134A-AEE6-A7AFA7F07F62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E7FA22-7736-6A42-B263-9E7075E4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87CF7-EEB2-A549-8F0E-38F4B516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284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FEEF0-9267-0141-94EF-F50E37F9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02B32F-EAB1-F643-96E4-CAA8D545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7F77EA-D8F7-1C45-8FD7-451DBA8E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ECB5-A9E0-C744-92A6-1E270E2E7006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B60198-B214-F943-BFC1-77D28EC8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1AC85F-351B-1F4C-8239-3B769BD6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244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E5B5-59C9-4047-A90F-0D468567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CD927E-1EEB-6A40-95AE-5A35015D9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A95A93-CDF5-DE44-A03F-3140090F0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34D304-B443-B24B-A776-C744B92E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69AA-FDE3-0840-BA0E-29234701667C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33504E-033E-EB4F-A578-66EDE87C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D2AE0F-57C1-B74C-BEDA-39502309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094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76A88-0FA7-6444-AD83-E6266668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CEE59-C402-BA41-9988-5B78B6A4B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4CD3DF-F5E0-9A40-98C9-4F1B476F2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B15C2-771B-4646-9F06-B0A01BAC4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DF48CE-417D-8241-816E-FE8D81826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F60088-D7EB-A341-8781-D88456B9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D7C7-B6CF-CB41-AE8C-B1D778CA4069}" type="datetime1">
              <a:rPr lang="de-DE" smtClean="0"/>
              <a:t>19.01.2024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5B5C3D5-FFD7-6E42-BFE2-2978DD84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6F5240-9B16-4845-B00D-02E275D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881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FD60F-F0F8-514E-8273-3066F427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B294A2-D45E-284F-89DC-8F438BD3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5B51-63C2-DE4D-9641-10D70A902779}" type="datetime1">
              <a:rPr lang="de-DE" smtClean="0"/>
              <a:t>19.01.2024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395B25-4F91-D649-ADF3-19512DDE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EAEE9A-7D9C-D24A-BED1-F0128F20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404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544229-BA7C-7F40-B2D0-F5CD26A0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2E2C-854B-5043-9F28-81CE84E4CE9E}" type="datetime1">
              <a:rPr lang="de-DE" smtClean="0"/>
              <a:t>19.01.2024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8CFF7A-B719-754A-9AAB-F30DA8DB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0415ED-C2DD-BA45-953B-13EB7186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270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08CDE-2030-9441-B082-C8632581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22432F-6016-B640-8CC4-D538D7AE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EBA048-ADA0-0D4F-9766-5BE496C9E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70D3CA-78AD-584B-85C8-10E40BFB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1008-555F-4545-A327-515E964BD9D5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87725F-0D5F-0A47-BB92-0889894D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4E64C0-DAD4-B542-86BC-79D3849C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8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E766C-09CC-344C-8668-45F80601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02BE2A9-4158-214B-9977-AB5D1412F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E167A1-D9C3-8E4C-83FD-271AE78E2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111A98-24CB-744E-9629-F179357E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E3CB-049F-7644-8A09-39BDCB893F51}" type="datetime1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8042FA-DC6A-F54F-B8BF-CD4B0264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846D14-05A8-7349-938B-31FFDC2C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387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A405E-2DDF-3243-B3D9-E141FC6A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64929F-CA83-EA41-B21B-11215D1DC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73FD9C-5A94-344F-9824-CC07EF96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EC3-19F6-2847-9EEB-82F3F5AAEE0D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778E00-5C06-914E-9706-56F90E3C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FE4EAB-90CB-9B4E-BC2E-B5538F51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048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2B97E6-BDF1-124D-A092-2B99975C8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84F692-99D1-294C-8E29-AD0FCF25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82897-941B-8E4F-9715-E654724B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ABC-1F22-C048-9AB6-E25A0FF4023C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5EFFD8-B877-2B4D-9837-9A07CF7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81DB8C-C90A-5C4F-8531-1A4FA0C1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63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5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81CFA-23A9-8445-A87D-3582F568B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9848"/>
            <a:ext cx="9144000" cy="2387600"/>
          </a:xfrm>
        </p:spPr>
        <p:txBody>
          <a:bodyPr anchor="t" anchorCtr="0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8DD16B-367D-0349-89A3-52619C2FB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1655762"/>
          </a:xfr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rgbClr val="86B64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9185AC-AABC-6645-A0E2-DD7D9CE4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D41756-2586-9449-B55B-3D266E9492F4}" type="datetime1">
              <a:rPr lang="de-DE" smtClean="0"/>
              <a:pPr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B3072C-040B-7642-BDB2-2CD33C27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06FA4E-7556-2C4F-829D-0FBD3DF9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2E4EA4-EBF1-2A40-B965-39C326A9E55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90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8BC10-EF59-D145-B1CA-9351A61A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094F42-3248-FE4E-8194-322BC796E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D35744-1E67-AB48-A913-DAFCFC04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5F9F-8419-134A-AEE6-A7AFA7F07F62}" type="datetime1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E7FA22-7736-6A42-B263-9E7075E4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87CF7-EEB2-A549-8F0E-38F4B516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00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 txBox="1"/>
          <p:nvPr/>
        </p:nvSpPr>
        <p:spPr>
          <a:xfrm>
            <a:off x="848752" y="6414760"/>
            <a:ext cx="16033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b="1">
                <a:solidFill>
                  <a:srgbClr val="86B64B"/>
                </a:solidFill>
              </a:defRPr>
            </a:lvl1pPr>
          </a:lstStyle>
          <a:p>
            <a:r>
              <a:t>wildoekologie-heute.de</a:t>
            </a:r>
          </a:p>
        </p:txBody>
      </p:sp>
      <p:sp>
        <p:nvSpPr>
          <p:cNvPr id="3" name="Linie"/>
          <p:cNvSpPr/>
          <p:nvPr/>
        </p:nvSpPr>
        <p:spPr>
          <a:xfrm flipV="1">
            <a:off x="10306183" y="6404030"/>
            <a:ext cx="1" cy="247108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5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solidFill>
            <a:srgbClr val="1C3828"/>
          </a:solidFill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4463E67-82A0-7245-A498-F74BA9CE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D40BA4-4F90-FB47-8A52-1E5015ACE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4CE06-DFC0-0644-9FAE-9F9D8E5C1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6378" y="6356350"/>
            <a:ext cx="86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D7A56E-96F8-AB4E-B374-24737CBA3C80}" type="datetime1">
              <a:rPr lang="de-DE" smtClean="0"/>
              <a:pPr/>
              <a:t>19.01.2024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D69B09-9B0E-6740-A4A5-40EA8FE0C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7302" y="6356350"/>
            <a:ext cx="62270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6B963E-5F8E-E64B-962C-EFF75FEAB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7418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C48684-6AA6-554B-B7CE-DFCA1582D8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4655C19-EF02-2043-A55E-B8C9D5E3A61D}"/>
              </a:ext>
            </a:extLst>
          </p:cNvPr>
          <p:cNvSpPr txBox="1">
            <a:spLocks/>
          </p:cNvSpPr>
          <p:nvPr userDrawn="1"/>
        </p:nvSpPr>
        <p:spPr>
          <a:xfrm>
            <a:off x="8499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rgbClr val="86B64B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CC43457-7637-DE4C-B0AE-DD4B1E42577A}"/>
              </a:ext>
            </a:extLst>
          </p:cNvPr>
          <p:cNvSpPr txBox="1">
            <a:spLocks/>
          </p:cNvSpPr>
          <p:nvPr userDrawn="1"/>
        </p:nvSpPr>
        <p:spPr>
          <a:xfrm>
            <a:off x="803032" y="6356350"/>
            <a:ext cx="2012584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 err="1">
                <a:solidFill>
                  <a:srgbClr val="86B64B"/>
                </a:solidFill>
              </a:rPr>
              <a:t>wildoekologie-heute.de</a:t>
            </a:r>
            <a:endParaRPr lang="de-DE" b="1" dirty="0">
              <a:solidFill>
                <a:srgbClr val="86B64B"/>
              </a:solidFill>
            </a:endParaRPr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AC6E7360-774F-7C4D-BEA3-FC93283743EE}"/>
              </a:ext>
            </a:extLst>
          </p:cNvPr>
          <p:cNvSpPr/>
          <p:nvPr userDrawn="1"/>
        </p:nvSpPr>
        <p:spPr>
          <a:xfrm flipV="1">
            <a:off x="11379608" y="6404030"/>
            <a:ext cx="0" cy="247107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156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4463E67-82A0-7245-A498-F74BA9CE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D40BA4-4F90-FB47-8A52-1E5015ACE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4CE06-DFC0-0644-9FAE-9F9D8E5C1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72953" y="6356350"/>
            <a:ext cx="86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D7A56E-96F8-AB4E-B374-24737CBA3C80}" type="datetime1">
              <a:rPr lang="de-DE" smtClean="0"/>
              <a:pPr/>
              <a:t>19.01.2024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D69B09-9B0E-6740-A4A5-40EA8FE0C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3877" y="6356350"/>
            <a:ext cx="62270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6B963E-5F8E-E64B-962C-EFF75FEAB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3993" y="6356350"/>
            <a:ext cx="533638" cy="365125"/>
          </a:xfrm>
          <a:prstGeom prst="rect">
            <a:avLst/>
          </a:prstGeom>
          <a:solidFill>
            <a:srgbClr val="1C3828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C48684-6AA6-554B-B7CE-DFCA1582D8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4655C19-EF02-2043-A55E-B8C9D5E3A61D}"/>
              </a:ext>
            </a:extLst>
          </p:cNvPr>
          <p:cNvSpPr txBox="1">
            <a:spLocks/>
          </p:cNvSpPr>
          <p:nvPr userDrawn="1"/>
        </p:nvSpPr>
        <p:spPr>
          <a:xfrm>
            <a:off x="8499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rgbClr val="86B64B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CC43457-7637-DE4C-B0AE-DD4B1E42577A}"/>
              </a:ext>
            </a:extLst>
          </p:cNvPr>
          <p:cNvSpPr txBox="1">
            <a:spLocks/>
          </p:cNvSpPr>
          <p:nvPr userDrawn="1"/>
        </p:nvSpPr>
        <p:spPr>
          <a:xfrm>
            <a:off x="803032" y="6356350"/>
            <a:ext cx="2012584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 err="1">
                <a:solidFill>
                  <a:srgbClr val="86B64B"/>
                </a:solidFill>
              </a:rPr>
              <a:t>wildoekologie-heute.de</a:t>
            </a:r>
            <a:endParaRPr lang="de-DE" b="1" dirty="0">
              <a:solidFill>
                <a:srgbClr val="86B64B"/>
              </a:solidFill>
            </a:endParaRPr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AC6E7360-774F-7C4D-BEA3-FC93283743EE}"/>
              </a:ext>
            </a:extLst>
          </p:cNvPr>
          <p:cNvSpPr/>
          <p:nvPr userDrawn="1"/>
        </p:nvSpPr>
        <p:spPr>
          <a:xfrm flipV="1">
            <a:off x="10306183" y="6404030"/>
            <a:ext cx="0" cy="247107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13" name="Bild" descr="Bild">
            <a:extLst>
              <a:ext uri="{FF2B5EF4-FFF2-40B4-BE49-F238E27FC236}">
                <a16:creationId xmlns:a16="http://schemas.microsoft.com/office/drawing/2014/main" id="{77FF29DE-6F80-FC4A-B095-ED4808F4DA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0970723" y="5703949"/>
            <a:ext cx="766153" cy="10785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801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10.m4a"/><Relationship Id="rId7" Type="http://schemas.openxmlformats.org/officeDocument/2006/relationships/image" Target="../media/image22.jpeg"/><Relationship Id="rId12" Type="http://schemas.openxmlformats.org/officeDocument/2006/relationships/comments" Target="../comments/comment1.xml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1.jpg"/><Relationship Id="rId11" Type="http://schemas.openxmlformats.org/officeDocument/2006/relationships/image" Target="../media/image2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webp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webp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699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700" name="Titel 1"/>
          <p:cNvSpPr txBox="1"/>
          <p:nvPr/>
        </p:nvSpPr>
        <p:spPr>
          <a:xfrm>
            <a:off x="1945893" y="1099163"/>
            <a:ext cx="8300214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Auswirkungen</a:t>
            </a:r>
            <a:r>
              <a:rPr dirty="0"/>
              <a:t> von </a:t>
            </a:r>
            <a:r>
              <a:rPr dirty="0" err="1"/>
              <a:t>Waldwildschäden</a:t>
            </a:r>
            <a:endParaRPr dirty="0"/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1E77EF1A-33EE-C755-8DC6-01E2CC434C03}"/>
              </a:ext>
            </a:extLst>
          </p:cNvPr>
          <p:cNvSpPr txBox="1"/>
          <p:nvPr/>
        </p:nvSpPr>
        <p:spPr>
          <a:xfrm>
            <a:off x="4579104" y="6439279"/>
            <a:ext cx="2367649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Wiederbewaldung</a:t>
            </a:r>
            <a:r>
              <a:rPr dirty="0"/>
              <a:t> und </a:t>
            </a:r>
            <a:r>
              <a:rPr dirty="0" err="1"/>
              <a:t>Jagd</a:t>
            </a:r>
            <a:r>
              <a:rPr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B268F1-C50A-40FA-87E1-415A52BA5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47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74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AB5BDB-C179-3613-8C1F-50BE73AE6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08" y="870766"/>
            <a:ext cx="2358461" cy="674369"/>
          </a:xfrm>
        </p:spPr>
        <p:txBody>
          <a:bodyPr anchor="t">
            <a:normAutofit/>
          </a:bodyPr>
          <a:lstStyle/>
          <a:p>
            <a:r>
              <a:rPr lang="de-DE" sz="2800" dirty="0"/>
              <a:t>Entmischung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D25FC746-56F8-C495-EAC8-5C7BF7B4A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232" y="2391780"/>
            <a:ext cx="2043519" cy="222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28D06A6-7D9A-FC2E-BDCE-D1020FB0B34F}"/>
              </a:ext>
            </a:extLst>
          </p:cNvPr>
          <p:cNvSpPr txBox="1"/>
          <p:nvPr/>
        </p:nvSpPr>
        <p:spPr>
          <a:xfrm>
            <a:off x="550272" y="4812078"/>
            <a:ext cx="392825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Unvollständige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Waldgesellschaften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4565E6-3D74-52C1-84DD-70FDF431F55F}"/>
              </a:ext>
            </a:extLst>
          </p:cNvPr>
          <p:cNvSpPr txBox="1"/>
          <p:nvPr/>
        </p:nvSpPr>
        <p:spPr>
          <a:xfrm>
            <a:off x="736326" y="1949328"/>
            <a:ext cx="382220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Kaskade des Artensterbens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7FDA74E-7D43-AC5F-3EAE-BC2F20BF7267}"/>
              </a:ext>
            </a:extLst>
          </p:cNvPr>
          <p:cNvSpPr txBox="1"/>
          <p:nvPr/>
        </p:nvSpPr>
        <p:spPr>
          <a:xfrm>
            <a:off x="9361212" y="4756679"/>
            <a:ext cx="273868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Raupen spezialisiert auf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Lonicera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xylosteum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und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Lonicera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periclymenum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BB552F4-6EC1-3A0B-6FB2-10F69D61E46E}"/>
              </a:ext>
            </a:extLst>
          </p:cNvPr>
          <p:cNvSpPr txBox="1"/>
          <p:nvPr/>
        </p:nvSpPr>
        <p:spPr>
          <a:xfrm>
            <a:off x="878017" y="3483072"/>
            <a:ext cx="3448573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Unvollständige Biozönosen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feil nach unten 15">
            <a:extLst>
              <a:ext uri="{FF2B5EF4-FFF2-40B4-BE49-F238E27FC236}">
                <a16:creationId xmlns:a16="http://schemas.microsoft.com/office/drawing/2014/main" id="{5BC5C9BE-C341-13C7-68B9-E92ABDDDBA38}"/>
              </a:ext>
            </a:extLst>
          </p:cNvPr>
          <p:cNvSpPr/>
          <p:nvPr/>
        </p:nvSpPr>
        <p:spPr>
          <a:xfrm rot="10800000">
            <a:off x="2340213" y="4090649"/>
            <a:ext cx="348363" cy="567977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C354DF-A2F0-1246-6352-C9FBC7C111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33200" r="6768" b="4851"/>
          <a:stretch/>
        </p:blipFill>
        <p:spPr>
          <a:xfrm>
            <a:off x="4758646" y="881263"/>
            <a:ext cx="4529628" cy="44541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2A3AA90-33C6-5C5D-A3DF-9857F8EE04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46" y="4237283"/>
            <a:ext cx="1148430" cy="153124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DAD7BAE-0357-C69D-C019-86F73EA490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1" r="19239"/>
          <a:stretch/>
        </p:blipFill>
        <p:spPr>
          <a:xfrm>
            <a:off x="8191904" y="4234066"/>
            <a:ext cx="1096370" cy="153445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8C23E9B-0C4C-6EB5-423A-C0E4E6A209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12593" b="16040"/>
          <a:stretch/>
        </p:blipFill>
        <p:spPr>
          <a:xfrm>
            <a:off x="7106723" y="4250499"/>
            <a:ext cx="1041152" cy="15180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7519A71-BB52-56F6-13E7-A3156F0EB2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96" y="4237283"/>
            <a:ext cx="1074208" cy="1532356"/>
          </a:xfrm>
          <a:prstGeom prst="rect">
            <a:avLst/>
          </a:prstGeom>
        </p:spPr>
      </p:pic>
      <p:sp>
        <p:nvSpPr>
          <p:cNvPr id="15" name="Pfeil nach unten 17">
            <a:extLst>
              <a:ext uri="{FF2B5EF4-FFF2-40B4-BE49-F238E27FC236}">
                <a16:creationId xmlns:a16="http://schemas.microsoft.com/office/drawing/2014/main" id="{D1624A7C-E858-7BA1-464D-A6A1BFF9B9D4}"/>
              </a:ext>
            </a:extLst>
          </p:cNvPr>
          <p:cNvSpPr/>
          <p:nvPr/>
        </p:nvSpPr>
        <p:spPr>
          <a:xfrm rot="10800000">
            <a:off x="2338241" y="2875494"/>
            <a:ext cx="348363" cy="493564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5">
            <a:extLst>
              <a:ext uri="{FF2B5EF4-FFF2-40B4-BE49-F238E27FC236}">
                <a16:creationId xmlns:a16="http://schemas.microsoft.com/office/drawing/2014/main" id="{ABD6F62A-4410-858F-452C-21148C54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556" y="2416154"/>
            <a:ext cx="1695208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Scherber</a:t>
            </a:r>
            <a:r>
              <a:rPr kumimoji="0" lang="de-DE" altLang="de-DE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2010</a:t>
            </a:r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00092B6-A74E-BEF8-3946-D5F64BA2B71C}"/>
              </a:ext>
            </a:extLst>
          </p:cNvPr>
          <p:cNvSpPr txBox="1"/>
          <p:nvPr/>
        </p:nvSpPr>
        <p:spPr>
          <a:xfrm>
            <a:off x="328419" y="268057"/>
            <a:ext cx="4757932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200" b="0" dirty="0" err="1"/>
              <a:t>Auswirkungen</a:t>
            </a:r>
            <a:r>
              <a:rPr sz="2200" b="0" dirty="0"/>
              <a:t> von </a:t>
            </a:r>
            <a:r>
              <a:rPr sz="2200" b="0" dirty="0" err="1"/>
              <a:t>Waldwildschäden</a:t>
            </a:r>
            <a:endParaRPr sz="2200" b="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A1D4C58-B415-4ED7-8924-4F3F2DE98D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255468"/>
      </p:ext>
    </p:extLst>
  </p:cSld>
  <p:clrMapOvr>
    <a:masterClrMapping/>
  </p:clrMapOvr>
  <p:transition spd="med" advTm="44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4" grpId="0"/>
      <p:bldP spid="5" grpId="0"/>
      <p:bldP spid="7" grpId="0"/>
      <p:bldP spid="8" grpId="0" animBg="1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74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07D3DCC-DFC1-22AA-B27E-D1204AE5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22" y="2000234"/>
            <a:ext cx="3136165" cy="285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D4AD23D1-B0CE-D188-683E-0EEB333E4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291" y="4786777"/>
            <a:ext cx="24590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Neozephyrus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quercus</a:t>
            </a: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0F2393-B9CC-64AA-2C8A-1465A25918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53598" y="1406140"/>
            <a:ext cx="7591739" cy="3704917"/>
            <a:chOff x="3113" y="686"/>
            <a:chExt cx="4357" cy="186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570DD6A2-2814-BF7A-F588-4C782EE59B7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13" y="686"/>
              <a:ext cx="4357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620348E-7617-F2B9-4EB2-17F927B2C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289"/>
              <a:ext cx="1929" cy="6"/>
            </a:xfrm>
            <a:custGeom>
              <a:avLst/>
              <a:gdLst>
                <a:gd name="T0" fmla="*/ 1929 w 1929"/>
                <a:gd name="T1" fmla="*/ 0 h 6"/>
                <a:gd name="T2" fmla="*/ 1929 w 1929"/>
                <a:gd name="T3" fmla="*/ 3 h 6"/>
                <a:gd name="T4" fmla="*/ 1929 w 1929"/>
                <a:gd name="T5" fmla="*/ 6 h 6"/>
                <a:gd name="T6" fmla="*/ 0 w 1929"/>
                <a:gd name="T7" fmla="*/ 6 h 6"/>
                <a:gd name="T8" fmla="*/ 0 w 1929"/>
                <a:gd name="T9" fmla="*/ 3 h 6"/>
                <a:gd name="T10" fmla="*/ 0 w 1929"/>
                <a:gd name="T11" fmla="*/ 0 h 6"/>
                <a:gd name="T12" fmla="*/ 1929 w 1929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9" h="6">
                  <a:moveTo>
                    <a:pt x="1929" y="0"/>
                  </a:moveTo>
                  <a:lnTo>
                    <a:pt x="1929" y="3"/>
                  </a:lnTo>
                  <a:lnTo>
                    <a:pt x="192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1929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F1E8AB-869C-ED2E-7903-A1B0A07A5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" y="2292"/>
              <a:ext cx="3" cy="3"/>
            </a:xfrm>
            <a:custGeom>
              <a:avLst/>
              <a:gdLst>
                <a:gd name="T0" fmla="*/ 13 w 13"/>
                <a:gd name="T1" fmla="*/ 14 h 14"/>
                <a:gd name="T2" fmla="*/ 6 w 13"/>
                <a:gd name="T3" fmla="*/ 12 h 14"/>
                <a:gd name="T4" fmla="*/ 1 w 13"/>
                <a:gd name="T5" fmla="*/ 7 h 14"/>
                <a:gd name="T6" fmla="*/ 0 w 13"/>
                <a:gd name="T7" fmla="*/ 0 h 14"/>
                <a:gd name="T8" fmla="*/ 13 w 13"/>
                <a:gd name="T9" fmla="*/ 0 h 14"/>
                <a:gd name="T10" fmla="*/ 13 w 1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13" y="14"/>
                  </a:moveTo>
                  <a:cubicBezTo>
                    <a:pt x="11" y="14"/>
                    <a:pt x="8" y="13"/>
                    <a:pt x="6" y="12"/>
                  </a:cubicBezTo>
                  <a:cubicBezTo>
                    <a:pt x="4" y="10"/>
                    <a:pt x="3" y="9"/>
                    <a:pt x="1" y="7"/>
                  </a:cubicBezTo>
                  <a:cubicBezTo>
                    <a:pt x="0" y="5"/>
                    <a:pt x="0" y="2"/>
                    <a:pt x="0" y="0"/>
                  </a:cubicBezTo>
                  <a:lnTo>
                    <a:pt x="13" y="0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C939587-49A0-9336-5BB6-D6FED5451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" y="1070"/>
              <a:ext cx="6" cy="1222"/>
            </a:xfrm>
            <a:custGeom>
              <a:avLst/>
              <a:gdLst>
                <a:gd name="T0" fmla="*/ 6 w 6"/>
                <a:gd name="T1" fmla="*/ 1222 h 1222"/>
                <a:gd name="T2" fmla="*/ 3 w 6"/>
                <a:gd name="T3" fmla="*/ 1222 h 1222"/>
                <a:gd name="T4" fmla="*/ 0 w 6"/>
                <a:gd name="T5" fmla="*/ 1222 h 1222"/>
                <a:gd name="T6" fmla="*/ 0 w 6"/>
                <a:gd name="T7" fmla="*/ 0 h 1222"/>
                <a:gd name="T8" fmla="*/ 3 w 6"/>
                <a:gd name="T9" fmla="*/ 0 h 1222"/>
                <a:gd name="T10" fmla="*/ 6 w 6"/>
                <a:gd name="T11" fmla="*/ 0 h 1222"/>
                <a:gd name="T12" fmla="*/ 6 w 6"/>
                <a:gd name="T13" fmla="*/ 1222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222">
                  <a:moveTo>
                    <a:pt x="6" y="1222"/>
                  </a:moveTo>
                  <a:lnTo>
                    <a:pt x="3" y="1222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1222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4B4C3D7-003B-5AAB-3742-294AE764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" y="1068"/>
              <a:ext cx="3" cy="2"/>
            </a:xfrm>
            <a:custGeom>
              <a:avLst/>
              <a:gdLst>
                <a:gd name="T0" fmla="*/ 0 w 13"/>
                <a:gd name="T1" fmla="*/ 13 h 13"/>
                <a:gd name="T2" fmla="*/ 1 w 13"/>
                <a:gd name="T3" fmla="*/ 6 h 13"/>
                <a:gd name="T4" fmla="*/ 6 w 13"/>
                <a:gd name="T5" fmla="*/ 1 h 13"/>
                <a:gd name="T6" fmla="*/ 13 w 13"/>
                <a:gd name="T7" fmla="*/ 0 h 13"/>
                <a:gd name="T8" fmla="*/ 13 w 13"/>
                <a:gd name="T9" fmla="*/ 13 h 13"/>
                <a:gd name="T10" fmla="*/ 0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cubicBezTo>
                    <a:pt x="0" y="11"/>
                    <a:pt x="0" y="8"/>
                    <a:pt x="1" y="6"/>
                  </a:cubicBezTo>
                  <a:cubicBezTo>
                    <a:pt x="3" y="4"/>
                    <a:pt x="4" y="3"/>
                    <a:pt x="6" y="1"/>
                  </a:cubicBezTo>
                  <a:cubicBezTo>
                    <a:pt x="8" y="0"/>
                    <a:pt x="11" y="0"/>
                    <a:pt x="13" y="0"/>
                  </a:cubicBezTo>
                  <a:lnTo>
                    <a:pt x="13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EB42DF0-FAAE-F113-755A-551A7C572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068"/>
              <a:ext cx="3858" cy="5"/>
            </a:xfrm>
            <a:custGeom>
              <a:avLst/>
              <a:gdLst>
                <a:gd name="T0" fmla="*/ 0 w 3858"/>
                <a:gd name="T1" fmla="*/ 5 h 5"/>
                <a:gd name="T2" fmla="*/ 0 w 3858"/>
                <a:gd name="T3" fmla="*/ 2 h 5"/>
                <a:gd name="T4" fmla="*/ 0 w 3858"/>
                <a:gd name="T5" fmla="*/ 0 h 5"/>
                <a:gd name="T6" fmla="*/ 3858 w 3858"/>
                <a:gd name="T7" fmla="*/ 0 h 5"/>
                <a:gd name="T8" fmla="*/ 3858 w 3858"/>
                <a:gd name="T9" fmla="*/ 2 h 5"/>
                <a:gd name="T10" fmla="*/ 3858 w 3858"/>
                <a:gd name="T11" fmla="*/ 5 h 5"/>
                <a:gd name="T12" fmla="*/ 0 w 385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8" h="5">
                  <a:moveTo>
                    <a:pt x="0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858" y="0"/>
                  </a:lnTo>
                  <a:lnTo>
                    <a:pt x="3858" y="2"/>
                  </a:lnTo>
                  <a:lnTo>
                    <a:pt x="3858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CD356DD-9E36-C412-69A2-F6FB3C060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2" y="1068"/>
              <a:ext cx="3" cy="2"/>
            </a:xfrm>
            <a:custGeom>
              <a:avLst/>
              <a:gdLst>
                <a:gd name="T0" fmla="*/ 0 w 14"/>
                <a:gd name="T1" fmla="*/ 0 h 13"/>
                <a:gd name="T2" fmla="*/ 7 w 14"/>
                <a:gd name="T3" fmla="*/ 1 h 13"/>
                <a:gd name="T4" fmla="*/ 12 w 14"/>
                <a:gd name="T5" fmla="*/ 6 h 13"/>
                <a:gd name="T6" fmla="*/ 14 w 14"/>
                <a:gd name="T7" fmla="*/ 13 h 13"/>
                <a:gd name="T8" fmla="*/ 14 w 14"/>
                <a:gd name="T9" fmla="*/ 13 h 13"/>
                <a:gd name="T10" fmla="*/ 0 w 14"/>
                <a:gd name="T11" fmla="*/ 13 h 13"/>
                <a:gd name="T12" fmla="*/ 0 w 14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0" y="0"/>
                  </a:moveTo>
                  <a:cubicBezTo>
                    <a:pt x="2" y="0"/>
                    <a:pt x="5" y="0"/>
                    <a:pt x="7" y="1"/>
                  </a:cubicBezTo>
                  <a:cubicBezTo>
                    <a:pt x="9" y="3"/>
                    <a:pt x="10" y="4"/>
                    <a:pt x="12" y="6"/>
                  </a:cubicBezTo>
                  <a:cubicBezTo>
                    <a:pt x="13" y="8"/>
                    <a:pt x="14" y="11"/>
                    <a:pt x="14" y="13"/>
                  </a:cubicBezTo>
                  <a:lnTo>
                    <a:pt x="14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5E37A84-7BBF-FAAD-B2C9-6F43D81AB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" y="1070"/>
              <a:ext cx="6" cy="1222"/>
            </a:xfrm>
            <a:custGeom>
              <a:avLst/>
              <a:gdLst>
                <a:gd name="T0" fmla="*/ 0 w 6"/>
                <a:gd name="T1" fmla="*/ 0 h 1222"/>
                <a:gd name="T2" fmla="*/ 3 w 6"/>
                <a:gd name="T3" fmla="*/ 0 h 1222"/>
                <a:gd name="T4" fmla="*/ 6 w 6"/>
                <a:gd name="T5" fmla="*/ 0 h 1222"/>
                <a:gd name="T6" fmla="*/ 6 w 6"/>
                <a:gd name="T7" fmla="*/ 1222 h 1222"/>
                <a:gd name="T8" fmla="*/ 3 w 6"/>
                <a:gd name="T9" fmla="*/ 1222 h 1222"/>
                <a:gd name="T10" fmla="*/ 0 w 6"/>
                <a:gd name="T11" fmla="*/ 1222 h 1222"/>
                <a:gd name="T12" fmla="*/ 0 w 6"/>
                <a:gd name="T13" fmla="*/ 0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222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1222"/>
                  </a:lnTo>
                  <a:lnTo>
                    <a:pt x="3" y="1222"/>
                  </a:lnTo>
                  <a:lnTo>
                    <a:pt x="0" y="1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44B6701-2AAF-680E-36F1-EADD37B7B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2" y="2292"/>
              <a:ext cx="3" cy="3"/>
            </a:xfrm>
            <a:custGeom>
              <a:avLst/>
              <a:gdLst>
                <a:gd name="T0" fmla="*/ 14 w 14"/>
                <a:gd name="T1" fmla="*/ 0 h 14"/>
                <a:gd name="T2" fmla="*/ 12 w 14"/>
                <a:gd name="T3" fmla="*/ 7 h 14"/>
                <a:gd name="T4" fmla="*/ 7 w 14"/>
                <a:gd name="T5" fmla="*/ 12 h 14"/>
                <a:gd name="T6" fmla="*/ 0 w 14"/>
                <a:gd name="T7" fmla="*/ 14 h 14"/>
                <a:gd name="T8" fmla="*/ 0 w 14"/>
                <a:gd name="T9" fmla="*/ 0 h 14"/>
                <a:gd name="T10" fmla="*/ 14 w 14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cubicBezTo>
                    <a:pt x="14" y="2"/>
                    <a:pt x="13" y="5"/>
                    <a:pt x="12" y="7"/>
                  </a:cubicBezTo>
                  <a:cubicBezTo>
                    <a:pt x="10" y="9"/>
                    <a:pt x="9" y="10"/>
                    <a:pt x="7" y="12"/>
                  </a:cubicBezTo>
                  <a:cubicBezTo>
                    <a:pt x="5" y="13"/>
                    <a:pt x="2" y="14"/>
                    <a:pt x="0" y="14"/>
                  </a:cubicBez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2A208826-09C3-55CA-CCF6-A45560928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" y="2289"/>
              <a:ext cx="1929" cy="6"/>
            </a:xfrm>
            <a:custGeom>
              <a:avLst/>
              <a:gdLst>
                <a:gd name="T0" fmla="*/ 1929 w 1929"/>
                <a:gd name="T1" fmla="*/ 0 h 6"/>
                <a:gd name="T2" fmla="*/ 1929 w 1929"/>
                <a:gd name="T3" fmla="*/ 3 h 6"/>
                <a:gd name="T4" fmla="*/ 1929 w 1929"/>
                <a:gd name="T5" fmla="*/ 6 h 6"/>
                <a:gd name="T6" fmla="*/ 0 w 1929"/>
                <a:gd name="T7" fmla="*/ 6 h 6"/>
                <a:gd name="T8" fmla="*/ 0 w 1929"/>
                <a:gd name="T9" fmla="*/ 3 h 6"/>
                <a:gd name="T10" fmla="*/ 0 w 1929"/>
                <a:gd name="T11" fmla="*/ 0 h 6"/>
                <a:gd name="T12" fmla="*/ 1929 w 1929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9" h="6">
                  <a:moveTo>
                    <a:pt x="1929" y="0"/>
                  </a:moveTo>
                  <a:lnTo>
                    <a:pt x="1929" y="3"/>
                  </a:lnTo>
                  <a:lnTo>
                    <a:pt x="192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1929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7309DBBD-F740-9D57-08DA-8F9E0102B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290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D902E1F-B43F-3DA1-DF8C-F2FC90960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045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4C2CF2DE-9807-66B1-D76A-AA115F618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801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AD6BE32C-2588-5597-FF78-AB91C103D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557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6A305B8-AAC4-7617-0078-AB00A1325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313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5D0AC312-1953-6C0A-5B57-C9B8F16E3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1068"/>
              <a:ext cx="3857" cy="4"/>
            </a:xfrm>
            <a:custGeom>
              <a:avLst/>
              <a:gdLst>
                <a:gd name="T0" fmla="*/ 3857 w 3857"/>
                <a:gd name="T1" fmla="*/ 0 h 4"/>
                <a:gd name="T2" fmla="*/ 3857 w 3857"/>
                <a:gd name="T3" fmla="*/ 2 h 4"/>
                <a:gd name="T4" fmla="*/ 3857 w 3857"/>
                <a:gd name="T5" fmla="*/ 4 h 4"/>
                <a:gd name="T6" fmla="*/ 0 w 3857"/>
                <a:gd name="T7" fmla="*/ 4 h 4"/>
                <a:gd name="T8" fmla="*/ 0 w 3857"/>
                <a:gd name="T9" fmla="*/ 2 h 4"/>
                <a:gd name="T10" fmla="*/ 0 w 3857"/>
                <a:gd name="T11" fmla="*/ 0 h 4"/>
                <a:gd name="T12" fmla="*/ 3857 w 385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3857" y="0"/>
                  </a:move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05EEB80-3649-5D4C-F97D-8D7B327A0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2290"/>
              <a:ext cx="3857" cy="4"/>
            </a:xfrm>
            <a:custGeom>
              <a:avLst/>
              <a:gdLst>
                <a:gd name="T0" fmla="*/ 0 w 3857"/>
                <a:gd name="T1" fmla="*/ 4 h 4"/>
                <a:gd name="T2" fmla="*/ 0 w 3857"/>
                <a:gd name="T3" fmla="*/ 2 h 4"/>
                <a:gd name="T4" fmla="*/ 0 w 3857"/>
                <a:gd name="T5" fmla="*/ 0 h 4"/>
                <a:gd name="T6" fmla="*/ 3857 w 3857"/>
                <a:gd name="T7" fmla="*/ 0 h 4"/>
                <a:gd name="T8" fmla="*/ 3857 w 3857"/>
                <a:gd name="T9" fmla="*/ 2 h 4"/>
                <a:gd name="T10" fmla="*/ 3857 w 3857"/>
                <a:gd name="T11" fmla="*/ 4 h 4"/>
                <a:gd name="T12" fmla="*/ 0 w 385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57"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857" y="0"/>
                  </a:lnTo>
                  <a:lnTo>
                    <a:pt x="3857" y="2"/>
                  </a:lnTo>
                  <a:lnTo>
                    <a:pt x="3857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153E0CF-10B0-9ECF-8E09-1E76C14AF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1070"/>
              <a:ext cx="4" cy="1222"/>
            </a:xfrm>
            <a:custGeom>
              <a:avLst/>
              <a:gdLst>
                <a:gd name="T0" fmla="*/ 4 w 4"/>
                <a:gd name="T1" fmla="*/ 1222 h 1222"/>
                <a:gd name="T2" fmla="*/ 2 w 4"/>
                <a:gd name="T3" fmla="*/ 1222 h 1222"/>
                <a:gd name="T4" fmla="*/ 0 w 4"/>
                <a:gd name="T5" fmla="*/ 1222 h 1222"/>
                <a:gd name="T6" fmla="*/ 0 w 4"/>
                <a:gd name="T7" fmla="*/ 0 h 1222"/>
                <a:gd name="T8" fmla="*/ 2 w 4"/>
                <a:gd name="T9" fmla="*/ 0 h 1222"/>
                <a:gd name="T10" fmla="*/ 4 w 4"/>
                <a:gd name="T11" fmla="*/ 0 h 1222"/>
                <a:gd name="T12" fmla="*/ 4 w 4"/>
                <a:gd name="T13" fmla="*/ 1222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22">
                  <a:moveTo>
                    <a:pt x="4" y="1222"/>
                  </a:moveTo>
                  <a:lnTo>
                    <a:pt x="2" y="1222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222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A36F9486-F9FF-0383-9B1F-01B996917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" y="2086"/>
              <a:ext cx="102" cy="20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6D0FB9E3-73C5-1FE4-F161-A94788B8F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2086"/>
              <a:ext cx="103" cy="20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3CC55BC2-8EA8-A0B1-B49B-2D9C1E090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7" y="2067"/>
              <a:ext cx="103" cy="2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5E4F24A5-81A0-1355-0822-3644442CE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0" y="2028"/>
              <a:ext cx="103" cy="26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33830AF7-4E3F-9BC7-5CBD-D50ABF218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" y="2003"/>
              <a:ext cx="103" cy="28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EF5A6A9F-0A95-9CAC-6E53-67AAF6235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" y="1994"/>
              <a:ext cx="103" cy="29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BEFC790F-623B-E72E-9BDD-BC5B06A84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" y="1940"/>
              <a:ext cx="103" cy="35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F4AA9844-4372-0738-BB02-513DCCDCD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" y="1896"/>
              <a:ext cx="103" cy="39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00635205-5A39-0F1D-F4DA-733419EE5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1852"/>
              <a:ext cx="103" cy="44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138D7BD5-C3BF-2319-349E-DC9A79F44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" y="1627"/>
              <a:ext cx="103" cy="66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618A43F8-F675-4B96-0D9B-F964DFF1D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" y="1495"/>
              <a:ext cx="103" cy="79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6B0BDAD1-831E-CDA5-67B3-701B8850D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3" y="1417"/>
              <a:ext cx="102" cy="8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4">
              <a:extLst>
                <a:ext uri="{FF2B5EF4-FFF2-40B4-BE49-F238E27FC236}">
                  <a16:creationId xmlns:a16="http://schemas.microsoft.com/office/drawing/2014/main" id="{1956FCEF-FDB0-DC69-4543-94B5EE5F2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1402"/>
              <a:ext cx="103" cy="89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33FDFE5B-AA61-AA9A-BF10-7EA9E58E1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8" y="1290"/>
              <a:ext cx="103" cy="100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3A5F5DA8-8587-94CC-7DE9-3F10B3D5D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2339"/>
              <a:ext cx="327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Quercus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id="{E6901031-8275-0E29-D1F7-DE611EBD9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" y="2339"/>
              <a:ext cx="252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Betula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Rectangle 38">
              <a:extLst>
                <a:ext uri="{FF2B5EF4-FFF2-40B4-BE49-F238E27FC236}">
                  <a16:creationId xmlns:a16="http://schemas.microsoft.com/office/drawing/2014/main" id="{CF60A471-B153-1DDD-F467-5742CBC9E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" y="2339"/>
              <a:ext cx="17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Salix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66310272-6D5D-3043-C75A-8AFF631E2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7" y="2339"/>
              <a:ext cx="274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Prunus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40">
              <a:extLst>
                <a:ext uri="{FF2B5EF4-FFF2-40B4-BE49-F238E27FC236}">
                  <a16:creationId xmlns:a16="http://schemas.microsoft.com/office/drawing/2014/main" id="{DFD746D1-2E07-AC9B-F2CF-6B65A7DCA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2339"/>
              <a:ext cx="312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Populus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id="{951FEB66-98BD-A0A9-0531-A0D026897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2339"/>
              <a:ext cx="204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Apfel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8B9CAC65-892E-0164-34D5-D588360D1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2339"/>
              <a:ext cx="291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Corylus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3">
              <a:extLst>
                <a:ext uri="{FF2B5EF4-FFF2-40B4-BE49-F238E27FC236}">
                  <a16:creationId xmlns:a16="http://schemas.microsoft.com/office/drawing/2014/main" id="{0C027E27-FAFC-AE7C-8E0F-12137706F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6" y="2339"/>
              <a:ext cx="245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Fagus 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id="{FDA5645C-6531-F9A7-A9E6-057633E08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" y="2339"/>
              <a:ext cx="26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Sorbus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5">
              <a:extLst>
                <a:ext uri="{FF2B5EF4-FFF2-40B4-BE49-F238E27FC236}">
                  <a16:creationId xmlns:a16="http://schemas.microsoft.com/office/drawing/2014/main" id="{7177D7F8-81EC-4469-55B0-E1E43BCB8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0" y="2339"/>
              <a:ext cx="180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Acer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6">
              <a:extLst>
                <a:ext uri="{FF2B5EF4-FFF2-40B4-BE49-F238E27FC236}">
                  <a16:creationId xmlns:a16="http://schemas.microsoft.com/office/drawing/2014/main" id="{A395828A-0DA2-DD45-E8D5-9E1B2E34F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" y="2339"/>
              <a:ext cx="251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Ulmus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7">
              <a:extLst>
                <a:ext uri="{FF2B5EF4-FFF2-40B4-BE49-F238E27FC236}">
                  <a16:creationId xmlns:a16="http://schemas.microsoft.com/office/drawing/2014/main" id="{5C070647-933D-F511-0658-34EAD9CBD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5" y="2339"/>
              <a:ext cx="343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Carpinus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48">
              <a:extLst>
                <a:ext uri="{FF2B5EF4-FFF2-40B4-BE49-F238E27FC236}">
                  <a16:creationId xmlns:a16="http://schemas.microsoft.com/office/drawing/2014/main" id="{D5AD13C7-8C9F-FA12-E5B1-363C44A5C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" y="2339"/>
              <a:ext cx="161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Tilia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49">
              <a:extLst>
                <a:ext uri="{FF2B5EF4-FFF2-40B4-BE49-F238E27FC236}">
                  <a16:creationId xmlns:a16="http://schemas.microsoft.com/office/drawing/2014/main" id="{E06146D9-BA65-BDDC-7703-DC2764739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5" y="2339"/>
              <a:ext cx="325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Fraxinus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50">
              <a:extLst>
                <a:ext uri="{FF2B5EF4-FFF2-40B4-BE49-F238E27FC236}">
                  <a16:creationId xmlns:a16="http://schemas.microsoft.com/office/drawing/2014/main" id="{EB8B4A92-5E95-1AF3-CE8A-73AE0F831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6" y="2248"/>
              <a:ext cx="4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0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1">
              <a:extLst>
                <a:ext uri="{FF2B5EF4-FFF2-40B4-BE49-F238E27FC236}">
                  <a16:creationId xmlns:a16="http://schemas.microsoft.com/office/drawing/2014/main" id="{F6E7E847-7939-5F50-5A2F-B4CA387F8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9" y="2004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50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52">
              <a:extLst>
                <a:ext uri="{FF2B5EF4-FFF2-40B4-BE49-F238E27FC236}">
                  <a16:creationId xmlns:a16="http://schemas.microsoft.com/office/drawing/2014/main" id="{11A1AE45-2659-FA8C-0906-89CFBF6F1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1759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100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53">
              <a:extLst>
                <a:ext uri="{FF2B5EF4-FFF2-40B4-BE49-F238E27FC236}">
                  <a16:creationId xmlns:a16="http://schemas.microsoft.com/office/drawing/2014/main" id="{2497B074-3ACA-7B1B-C980-E3C61ACFE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1515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150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 54">
              <a:extLst>
                <a:ext uri="{FF2B5EF4-FFF2-40B4-BE49-F238E27FC236}">
                  <a16:creationId xmlns:a16="http://schemas.microsoft.com/office/drawing/2014/main" id="{27F1DC70-72F4-8371-31AF-F4C5C8747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1271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200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Rectangle 55">
              <a:extLst>
                <a:ext uri="{FF2B5EF4-FFF2-40B4-BE49-F238E27FC236}">
                  <a16:creationId xmlns:a16="http://schemas.microsoft.com/office/drawing/2014/main" id="{F651992D-39DE-F629-97CC-0EDC999B2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1027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250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Rectangle 56">
              <a:extLst>
                <a:ext uri="{FF2B5EF4-FFF2-40B4-BE49-F238E27FC236}">
                  <a16:creationId xmlns:a16="http://schemas.microsoft.com/office/drawing/2014/main" id="{007B14D0-701A-7F91-F033-53ED8B369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" y="1186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205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 57">
              <a:extLst>
                <a:ext uri="{FF2B5EF4-FFF2-40B4-BE49-F238E27FC236}">
                  <a16:creationId xmlns:a16="http://schemas.microsoft.com/office/drawing/2014/main" id="{0ADDE277-2125-C3BE-FE9D-4681F944F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1" y="1298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182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Rectangle 58">
              <a:extLst>
                <a:ext uri="{FF2B5EF4-FFF2-40B4-BE49-F238E27FC236}">
                  <a16:creationId xmlns:a16="http://schemas.microsoft.com/office/drawing/2014/main" id="{F620D23C-C7A1-56D5-8714-7CA1F7DCF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8" y="1313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179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AE37C343-03BA-5C02-67F6-4AD231DC3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" y="1391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163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 60">
              <a:extLst>
                <a:ext uri="{FF2B5EF4-FFF2-40B4-BE49-F238E27FC236}">
                  <a16:creationId xmlns:a16="http://schemas.microsoft.com/office/drawing/2014/main" id="{4BB4E0EC-4AD8-07DA-2677-02A110C08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2" y="1523"/>
              <a:ext cx="148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136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4" name="Rectangle 61">
              <a:extLst>
                <a:ext uri="{FF2B5EF4-FFF2-40B4-BE49-F238E27FC236}">
                  <a16:creationId xmlns:a16="http://schemas.microsoft.com/office/drawing/2014/main" id="{36554B5C-F751-5973-2A24-27B7815B9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1748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90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5" name="Rectangle 62">
              <a:extLst>
                <a:ext uri="{FF2B5EF4-FFF2-40B4-BE49-F238E27FC236}">
                  <a16:creationId xmlns:a16="http://schemas.microsoft.com/office/drawing/2014/main" id="{90F1D8E1-947B-2A4F-E02D-D02E11B0D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" y="1792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81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6" name="Rectangle 63">
              <a:extLst>
                <a:ext uri="{FF2B5EF4-FFF2-40B4-BE49-F238E27FC236}">
                  <a16:creationId xmlns:a16="http://schemas.microsoft.com/office/drawing/2014/main" id="{D3C136A6-2B3E-AC7D-7816-1FF067BD9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" y="1836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72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7" name="Rectangle 64">
              <a:extLst>
                <a:ext uri="{FF2B5EF4-FFF2-40B4-BE49-F238E27FC236}">
                  <a16:creationId xmlns:a16="http://schemas.microsoft.com/office/drawing/2014/main" id="{63107BBF-6CB4-3A3C-484C-67A0166FE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" y="1890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61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8" name="Rectangle 65">
              <a:extLst>
                <a:ext uri="{FF2B5EF4-FFF2-40B4-BE49-F238E27FC236}">
                  <a16:creationId xmlns:a16="http://schemas.microsoft.com/office/drawing/2014/main" id="{E65F399E-D2E0-CB7A-A6BD-E2DAA9497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7" y="1899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59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9" name="Rectangle 66">
              <a:extLst>
                <a:ext uri="{FF2B5EF4-FFF2-40B4-BE49-F238E27FC236}">
                  <a16:creationId xmlns:a16="http://schemas.microsoft.com/office/drawing/2014/main" id="{1D5EB3EF-0F4A-7F86-96AB-11C6BF0AE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4" y="1924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54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0" name="Rectangle 67">
              <a:extLst>
                <a:ext uri="{FF2B5EF4-FFF2-40B4-BE49-F238E27FC236}">
                  <a16:creationId xmlns:a16="http://schemas.microsoft.com/office/drawing/2014/main" id="{D590DE16-9601-6A62-ADE2-429B509C6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1" y="1963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46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1" name="Rectangle 68">
              <a:extLst>
                <a:ext uri="{FF2B5EF4-FFF2-40B4-BE49-F238E27FC236}">
                  <a16:creationId xmlns:a16="http://schemas.microsoft.com/office/drawing/2014/main" id="{6D611053-3353-61A9-6F6D-E72B0D0A1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9" y="1983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42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2" name="Rectangle 69">
              <a:extLst>
                <a:ext uri="{FF2B5EF4-FFF2-40B4-BE49-F238E27FC236}">
                  <a16:creationId xmlns:a16="http://schemas.microsoft.com/office/drawing/2014/main" id="{5C07C00A-B755-2B50-38CA-5C803E052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6" y="1983"/>
              <a:ext cx="99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42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3" name="Rectangle 70">
              <a:extLst>
                <a:ext uri="{FF2B5EF4-FFF2-40B4-BE49-F238E27FC236}">
                  <a16:creationId xmlns:a16="http://schemas.microsoft.com/office/drawing/2014/main" id="{8F47D131-23C6-8915-833E-1835F17CF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776"/>
              <a:ext cx="1437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Schmetterlingsarten je Baumgattung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14" name="Textfeld 713">
            <a:extLst>
              <a:ext uri="{FF2B5EF4-FFF2-40B4-BE49-F238E27FC236}">
                <a16:creationId xmlns:a16="http://schemas.microsoft.com/office/drawing/2014/main" id="{EC22EE32-1297-F404-F8B2-968EA58E5636}"/>
              </a:ext>
            </a:extLst>
          </p:cNvPr>
          <p:cNvSpPr txBox="1"/>
          <p:nvPr/>
        </p:nvSpPr>
        <p:spPr>
          <a:xfrm>
            <a:off x="9790189" y="5091551"/>
            <a:ext cx="172675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Hacker&amp;Müller</a:t>
            </a:r>
            <a:r>
              <a:rPr kumimoji="0" lang="de-DE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2006</a:t>
            </a:r>
          </a:p>
        </p:txBody>
      </p:sp>
      <p:sp>
        <p:nvSpPr>
          <p:cNvPr id="715" name="Titel 1">
            <a:extLst>
              <a:ext uri="{FF2B5EF4-FFF2-40B4-BE49-F238E27FC236}">
                <a16:creationId xmlns:a16="http://schemas.microsoft.com/office/drawing/2014/main" id="{C503FA08-E8DC-20CA-D2FA-876F1E5714AC}"/>
              </a:ext>
            </a:extLst>
          </p:cNvPr>
          <p:cNvSpPr txBox="1"/>
          <p:nvPr/>
        </p:nvSpPr>
        <p:spPr>
          <a:xfrm>
            <a:off x="271859" y="451309"/>
            <a:ext cx="4757932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400" b="0" dirty="0" err="1"/>
              <a:t>Auswirkungen</a:t>
            </a:r>
            <a:r>
              <a:rPr sz="2400" b="0" dirty="0"/>
              <a:t> von </a:t>
            </a:r>
            <a:r>
              <a:rPr sz="2400" b="0" dirty="0" err="1"/>
              <a:t>Waldwildschäden</a:t>
            </a:r>
            <a:endParaRPr sz="2400" b="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5F136E-F768-4D69-BBDE-F7DF3C00F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9454"/>
      </p:ext>
    </p:extLst>
  </p:cSld>
  <p:clrMapOvr>
    <a:masterClrMapping/>
  </p:clrMapOvr>
  <p:transition spd="med" advTm="50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Datumsplatzhalter 3"/>
          <p:cNvSpPr txBox="1"/>
          <p:nvPr/>
        </p:nvSpPr>
        <p:spPr>
          <a:xfrm>
            <a:off x="10292379" y="6414760"/>
            <a:ext cx="869927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728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729" name="Titel 1"/>
          <p:cNvSpPr txBox="1"/>
          <p:nvPr/>
        </p:nvSpPr>
        <p:spPr>
          <a:xfrm>
            <a:off x="-108748" y="2393891"/>
            <a:ext cx="3706804" cy="499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t>Bei derzeitiger Wilddichte</a:t>
            </a:r>
          </a:p>
        </p:txBody>
      </p:sp>
      <p:pic>
        <p:nvPicPr>
          <p:cNvPr id="731" name="Grafik 10" descr="Grafik 10"/>
          <p:cNvPicPr>
            <a:picLocks noChangeAspect="1"/>
          </p:cNvPicPr>
          <p:nvPr/>
        </p:nvPicPr>
        <p:blipFill>
          <a:blip r:embed="rId5"/>
          <a:srcRect l="6535"/>
          <a:stretch>
            <a:fillRect/>
          </a:stretch>
        </p:blipFill>
        <p:spPr>
          <a:xfrm>
            <a:off x="3357281" y="1076746"/>
            <a:ext cx="4634755" cy="2279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2" name="Grafik 14" descr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281" y="3429000"/>
            <a:ext cx="4638068" cy="1948578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Titel 1"/>
          <p:cNvSpPr txBox="1"/>
          <p:nvPr/>
        </p:nvSpPr>
        <p:spPr>
          <a:xfrm>
            <a:off x="231911" y="290126"/>
            <a:ext cx="5177015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 err="1"/>
              <a:t>Wiederbewaldung</a:t>
            </a:r>
            <a:r>
              <a:rPr dirty="0"/>
              <a:t> - </a:t>
            </a:r>
            <a:r>
              <a:rPr dirty="0" err="1"/>
              <a:t>Kosten</a:t>
            </a:r>
            <a:r>
              <a:rPr dirty="0"/>
              <a:t> pro </a:t>
            </a:r>
            <a:r>
              <a:rPr dirty="0" err="1"/>
              <a:t>Hektar</a:t>
            </a:r>
            <a:endParaRPr dirty="0"/>
          </a:p>
        </p:txBody>
      </p:sp>
      <p:sp>
        <p:nvSpPr>
          <p:cNvPr id="734" name="Titel 1"/>
          <p:cNvSpPr txBox="1"/>
          <p:nvPr/>
        </p:nvSpPr>
        <p:spPr>
          <a:xfrm>
            <a:off x="231912" y="4301421"/>
            <a:ext cx="3274429" cy="499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t>Bei angepasster Dichte</a:t>
            </a:r>
          </a:p>
        </p:txBody>
      </p:sp>
      <p:pic>
        <p:nvPicPr>
          <p:cNvPr id="735" name="Grafik 21" descr="Grafik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935" y="2961651"/>
            <a:ext cx="3919220" cy="934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Grafik 23" descr="Grafik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918" y="4074803"/>
            <a:ext cx="2248405" cy="1524719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Rechteck 1"/>
          <p:cNvSpPr/>
          <p:nvPr/>
        </p:nvSpPr>
        <p:spPr>
          <a:xfrm>
            <a:off x="8121933" y="2961651"/>
            <a:ext cx="824842" cy="17929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BB09FE-2A41-433F-6BD3-BD1560A7AD3F}"/>
              </a:ext>
            </a:extLst>
          </p:cNvPr>
          <p:cNvSpPr txBox="1"/>
          <p:nvPr/>
        </p:nvSpPr>
        <p:spPr>
          <a:xfrm>
            <a:off x="9300417" y="5525525"/>
            <a:ext cx="3171246" cy="499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de-DE" sz="1700" dirty="0" err="1"/>
              <a:t>Heute&amp;Straubinger</a:t>
            </a:r>
            <a:r>
              <a:rPr lang="de-DE" sz="1700" dirty="0"/>
              <a:t> 2022</a:t>
            </a:r>
            <a:endParaRPr sz="17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169529-E114-407C-B541-903EB53E9E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741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35" grpId="1" animBg="1" advAuto="0"/>
      <p:bldP spid="736" grpId="4" animBg="1" advAuto="0"/>
      <p:bldP spid="737" grpId="2" animBg="1" advAuto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Datumsplatzhalter 3"/>
          <p:cNvSpPr txBox="1"/>
          <p:nvPr/>
        </p:nvSpPr>
        <p:spPr>
          <a:xfrm>
            <a:off x="10292379" y="6414760"/>
            <a:ext cx="869927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728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729" name="Titel 1"/>
          <p:cNvSpPr txBox="1"/>
          <p:nvPr/>
        </p:nvSpPr>
        <p:spPr>
          <a:xfrm>
            <a:off x="427626" y="807398"/>
            <a:ext cx="5592960" cy="87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2500" lnSpcReduction="20000"/>
          </a:bodyPr>
          <a:lstStyle>
            <a:lvl1pPr algn="ctr"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endParaRPr lang="de-DE" dirty="0"/>
          </a:p>
          <a:p>
            <a:r>
              <a:rPr lang="de-DE" sz="2600" dirty="0"/>
              <a:t>Ehemals 70 % Fichte, davon 90 % zerstört: </a:t>
            </a:r>
            <a:r>
              <a:rPr lang="de-DE" sz="2600" u="sng" dirty="0"/>
              <a:t>189 ha Wiederbewaldung</a:t>
            </a:r>
            <a:endParaRPr sz="2600" u="sng" dirty="0"/>
          </a:p>
        </p:txBody>
      </p:sp>
      <p:pic>
        <p:nvPicPr>
          <p:cNvPr id="731" name="Grafik 10" descr="Grafik 10"/>
          <p:cNvPicPr>
            <a:picLocks noChangeAspect="1"/>
          </p:cNvPicPr>
          <p:nvPr/>
        </p:nvPicPr>
        <p:blipFill>
          <a:blip r:embed="rId4"/>
          <a:srcRect l="6535"/>
          <a:stretch>
            <a:fillRect/>
          </a:stretch>
        </p:blipFill>
        <p:spPr>
          <a:xfrm>
            <a:off x="503040" y="2045616"/>
            <a:ext cx="4321161" cy="2125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2" name="Grafik 14" descr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40" y="4270450"/>
            <a:ext cx="4200935" cy="1764927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Titel 1"/>
          <p:cNvSpPr txBox="1"/>
          <p:nvPr/>
        </p:nvSpPr>
        <p:spPr>
          <a:xfrm>
            <a:off x="231911" y="273995"/>
            <a:ext cx="51770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Beispiel 300 ha- Waldrevier in NRW</a:t>
            </a:r>
            <a:endParaRPr dirty="0"/>
          </a:p>
        </p:txBody>
      </p:sp>
      <p:sp>
        <p:nvSpPr>
          <p:cNvPr id="734" name="Titel 1"/>
          <p:cNvSpPr txBox="1"/>
          <p:nvPr/>
        </p:nvSpPr>
        <p:spPr>
          <a:xfrm>
            <a:off x="4824201" y="3429000"/>
            <a:ext cx="3274429" cy="499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de-DE" sz="2800" dirty="0"/>
              <a:t>3.364.200 €</a:t>
            </a:r>
            <a:endParaRPr sz="2800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45C057F-EC3D-0EDF-0DA7-3B1D8077CCEF}"/>
              </a:ext>
            </a:extLst>
          </p:cNvPr>
          <p:cNvSpPr txBox="1"/>
          <p:nvPr/>
        </p:nvSpPr>
        <p:spPr>
          <a:xfrm>
            <a:off x="4901938" y="4270450"/>
            <a:ext cx="3274429" cy="499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2200">
                <a:solidFill>
                  <a:srgbClr val="FFFFFF"/>
                </a:solidFill>
              </a:defRPr>
            </a:lvl1pPr>
          </a:lstStyle>
          <a:p>
            <a:r>
              <a:rPr lang="de-DE" sz="2800" dirty="0"/>
              <a:t>378.000 €</a:t>
            </a:r>
            <a:endParaRPr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C4520E-434F-4A8C-BA71-8180E9D3F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23004"/>
      </p:ext>
    </p:extLst>
  </p:cSld>
  <p:clrMapOvr>
    <a:masterClrMapping/>
  </p:clrMapOvr>
  <p:transition spd="med" advTm="28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B3A81B-BA5C-45C5-AC73-7E828F2B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0909" y="6356350"/>
            <a:ext cx="10236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EC03A9-6788-486C-B732-92378717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874A8DA7-D53C-48BD-8C14-6A1E73E17454}"/>
              </a:ext>
            </a:extLst>
          </p:cNvPr>
          <p:cNvGraphicFramePr>
            <a:graphicFrameLocks noGrp="1"/>
          </p:cNvGraphicFramePr>
          <p:nvPr/>
        </p:nvGraphicFramePr>
        <p:xfrm>
          <a:off x="162570" y="834033"/>
          <a:ext cx="9886101" cy="5432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1745">
                  <a:extLst>
                    <a:ext uri="{9D8B030D-6E8A-4147-A177-3AD203B41FA5}">
                      <a16:colId xmlns:a16="http://schemas.microsoft.com/office/drawing/2014/main" val="3403895203"/>
                    </a:ext>
                  </a:extLst>
                </a:gridCol>
                <a:gridCol w="2395883">
                  <a:extLst>
                    <a:ext uri="{9D8B030D-6E8A-4147-A177-3AD203B41FA5}">
                      <a16:colId xmlns:a16="http://schemas.microsoft.com/office/drawing/2014/main" val="4274680789"/>
                    </a:ext>
                  </a:extLst>
                </a:gridCol>
                <a:gridCol w="5888473">
                  <a:extLst>
                    <a:ext uri="{9D8B030D-6E8A-4147-A177-3AD203B41FA5}">
                      <a16:colId xmlns:a16="http://schemas.microsoft.com/office/drawing/2014/main" val="1704078854"/>
                    </a:ext>
                  </a:extLst>
                </a:gridCol>
              </a:tblGrid>
              <a:tr h="205876">
                <a:tc>
                  <a:txBody>
                    <a:bodyPr/>
                    <a:lstStyle/>
                    <a:p>
                      <a:pPr algn="l"/>
                      <a:endParaRPr lang="de-DE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Waldgesellschaft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Begleit-Baumarten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331173"/>
                  </a:ext>
                </a:extLst>
              </a:tr>
              <a:tr h="367636">
                <a:tc rowSpan="4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Buchen- und</a:t>
                      </a: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Buchenmischwälder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Seggen-/ Orchideen-Buchenwald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b="1" kern="50" dirty="0">
                          <a:effectLst/>
                        </a:rPr>
                        <a:t>Traubeneiche, Feldahorn, Elsbeere, Mehlbeere, Eibe, </a:t>
                      </a:r>
                      <a:r>
                        <a:rPr lang="de-DE" sz="1600" b="1" u="sng" kern="50" dirty="0">
                          <a:effectLst/>
                        </a:rPr>
                        <a:t>Speierling</a:t>
                      </a:r>
                      <a:r>
                        <a:rPr lang="de-DE" sz="1600" b="1" kern="50" dirty="0">
                          <a:effectLst/>
                        </a:rPr>
                        <a:t>, </a:t>
                      </a:r>
                      <a:r>
                        <a:rPr lang="de-DE" sz="1600" b="1" u="sng" kern="50" dirty="0">
                          <a:effectLst/>
                        </a:rPr>
                        <a:t>Holz-Apfel</a:t>
                      </a:r>
                      <a:endParaRPr lang="de-DE" sz="1600" b="1" u="sng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1510422884"/>
                  </a:ext>
                </a:extLst>
              </a:tr>
              <a:tr h="36763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Haargersten-Buchenwald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b="1" kern="50" dirty="0">
                          <a:effectLst/>
                        </a:rPr>
                        <a:t>Bergahorn, Esche, Berg-Ulme, Feldahorn, </a:t>
                      </a:r>
                      <a:r>
                        <a:rPr lang="de-DE" sz="1600" b="1" u="sng" kern="50" dirty="0">
                          <a:effectLst/>
                        </a:rPr>
                        <a:t>Elsbeere</a:t>
                      </a:r>
                      <a:r>
                        <a:rPr lang="de-DE" sz="1600" b="1" kern="50" dirty="0">
                          <a:effectLst/>
                        </a:rPr>
                        <a:t>, Hainbuche, </a:t>
                      </a:r>
                      <a:r>
                        <a:rPr lang="de-DE" sz="1600" kern="50" dirty="0">
                          <a:effectLst/>
                        </a:rPr>
                        <a:t>Traubeneiche, </a:t>
                      </a:r>
                      <a:r>
                        <a:rPr lang="de-DE" sz="1600" b="1" kern="50" dirty="0">
                          <a:effectLst/>
                        </a:rPr>
                        <a:t>Kirsche</a:t>
                      </a:r>
                      <a:endParaRPr lang="de-DE" sz="16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1698526116"/>
                  </a:ext>
                </a:extLst>
              </a:tr>
              <a:tr h="32016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Waldmeister-Buchenwald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Bergahorn, Esche, Berg-Ulme, Traubeneiche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3925529718"/>
                  </a:ext>
                </a:extLst>
              </a:tr>
              <a:tr h="35006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Hainsimsen-Buchenwald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Traubeneiche, </a:t>
                      </a:r>
                      <a:r>
                        <a:rPr lang="de-DE" sz="1600" b="1" kern="50" dirty="0">
                          <a:effectLst/>
                        </a:rPr>
                        <a:t>Stieleiche</a:t>
                      </a:r>
                      <a:r>
                        <a:rPr lang="de-DE" sz="1600" kern="50" dirty="0">
                          <a:effectLst/>
                        </a:rPr>
                        <a:t>, </a:t>
                      </a:r>
                      <a:r>
                        <a:rPr lang="de-DE" sz="1600" b="1" kern="50" dirty="0">
                          <a:effectLst/>
                        </a:rPr>
                        <a:t>Eberesche, Aspe, Birke, Salweide</a:t>
                      </a:r>
                      <a:endParaRPr lang="de-DE" sz="16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1115281041"/>
                  </a:ext>
                </a:extLst>
              </a:tr>
              <a:tr h="230220">
                <a:tc rowSpan="2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Eichen-Hainbuchenwälder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Labkraut-Hainbuchenwald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Elsbeere, Eberesche, Birke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047847324"/>
                  </a:ext>
                </a:extLst>
              </a:tr>
              <a:tr h="4090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Sternmieren-Hainbuchenwald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Esche, Berg-Ulme, </a:t>
                      </a:r>
                      <a:r>
                        <a:rPr lang="de-DE" sz="1600" b="1" kern="50" dirty="0">
                          <a:effectLst/>
                        </a:rPr>
                        <a:t>Flatter-Ulme</a:t>
                      </a:r>
                      <a:r>
                        <a:rPr lang="de-DE" sz="1600" kern="50" dirty="0">
                          <a:effectLst/>
                        </a:rPr>
                        <a:t>, </a:t>
                      </a:r>
                      <a:r>
                        <a:rPr lang="de-DE" sz="1600" b="1" kern="50" dirty="0">
                          <a:effectLst/>
                        </a:rPr>
                        <a:t>Erle</a:t>
                      </a:r>
                      <a:r>
                        <a:rPr lang="de-DE" sz="1600" kern="50" dirty="0">
                          <a:effectLst/>
                        </a:rPr>
                        <a:t>, Eberesche, Birke, Kirsche, </a:t>
                      </a:r>
                      <a:r>
                        <a:rPr lang="de-DE" sz="1600" b="1" kern="50" dirty="0">
                          <a:effectLst/>
                        </a:rPr>
                        <a:t>Feld-Ulme</a:t>
                      </a:r>
                      <a:r>
                        <a:rPr lang="de-DE" sz="1600" kern="50" dirty="0">
                          <a:effectLst/>
                        </a:rPr>
                        <a:t>, Feld-Ahorn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608687773"/>
                  </a:ext>
                </a:extLst>
              </a:tr>
              <a:tr h="230220">
                <a:tc rowSpan="2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Bodensaure </a:t>
                      </a: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Eichenmischwälder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Birken-Stieleichenwald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Traubeneiche, Eberesche, (</a:t>
                      </a:r>
                      <a:r>
                        <a:rPr lang="de-DE" sz="1600" b="1" kern="50" dirty="0">
                          <a:effectLst/>
                        </a:rPr>
                        <a:t>Kiefer</a:t>
                      </a:r>
                      <a:r>
                        <a:rPr lang="de-DE" sz="1600" kern="50" dirty="0">
                          <a:effectLst/>
                        </a:rPr>
                        <a:t>)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3553941123"/>
                  </a:ext>
                </a:extLst>
              </a:tr>
              <a:tr h="32016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Buchen-Eichenwald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Traubeneiche, Stieleiche, Birke, Eberesche, </a:t>
                      </a:r>
                      <a:r>
                        <a:rPr lang="de-DE" sz="1600" b="1" kern="50" dirty="0">
                          <a:effectLst/>
                        </a:rPr>
                        <a:t>Winter-Linde</a:t>
                      </a:r>
                      <a:endParaRPr lang="de-DE" sz="16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574289621"/>
                  </a:ext>
                </a:extLst>
              </a:tr>
              <a:tr h="230220">
                <a:tc rowSpan="2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Schlucht-/ Hangmischwälder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Eschen-Ahorn-Schatthangwald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Berg-Ulme, </a:t>
                      </a:r>
                      <a:r>
                        <a:rPr lang="de-DE" sz="1600" b="1" kern="50" dirty="0">
                          <a:effectLst/>
                        </a:rPr>
                        <a:t>Sommer-Linde, Buche</a:t>
                      </a:r>
                      <a:endParaRPr lang="de-DE" sz="16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3868651606"/>
                  </a:ext>
                </a:extLst>
              </a:tr>
              <a:tr h="35006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Winterlinden-Hainbuchen-Hangschuttwald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Sommer-Linde, Traubeneiche, Stieleiche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024242564"/>
                  </a:ext>
                </a:extLst>
              </a:tr>
              <a:tr h="320168">
                <a:tc rowSpan="4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Auenwälder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Winkelseggen-Erlen-Eschenwald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Bergahorn, Winter-Linde, Berg-Ulme, Stieleiche, Hainbuche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738508428"/>
                  </a:ext>
                </a:extLst>
              </a:tr>
              <a:tr h="35006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Hainmieren-Schwarzerlenwald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Esche, </a:t>
                      </a:r>
                      <a:r>
                        <a:rPr lang="de-DE" sz="1600" b="1" kern="50" dirty="0">
                          <a:effectLst/>
                        </a:rPr>
                        <a:t>Bruch-Weide</a:t>
                      </a:r>
                      <a:r>
                        <a:rPr lang="de-DE" sz="1600" kern="50" dirty="0">
                          <a:effectLst/>
                        </a:rPr>
                        <a:t>, Bergahorn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871524421"/>
                  </a:ext>
                </a:extLst>
              </a:tr>
              <a:tr h="35006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Eichen-Eschen-Ulmen-Auwald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Feld-Ulme, Flatter-Ulme, Feldahorn, Bergahorn, Winter-Linde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3854758371"/>
                  </a:ext>
                </a:extLst>
              </a:tr>
              <a:tr h="35006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Silberweiden-Auwald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Bruch-Weide, </a:t>
                      </a:r>
                      <a:r>
                        <a:rPr lang="de-DE" sz="1600" b="1" kern="50" dirty="0">
                          <a:effectLst/>
                        </a:rPr>
                        <a:t>Schwarzpappel</a:t>
                      </a:r>
                      <a:endParaRPr lang="de-DE" sz="16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3543179073"/>
                  </a:ext>
                </a:extLst>
              </a:tr>
              <a:tr h="350062">
                <a:tc rowSpan="2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 dirty="0">
                          <a:effectLst/>
                        </a:rPr>
                        <a:t>Bruchwälder</a:t>
                      </a:r>
                      <a:endParaRPr lang="de-DE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Walzenseggen-Erlenbruchwald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b="1" kern="50" dirty="0">
                          <a:effectLst/>
                        </a:rPr>
                        <a:t>Moor-Birke</a:t>
                      </a:r>
                      <a:r>
                        <a:rPr lang="de-DE" sz="1600" kern="50" dirty="0">
                          <a:effectLst/>
                        </a:rPr>
                        <a:t>, Eberesche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711665663"/>
                  </a:ext>
                </a:extLst>
              </a:tr>
              <a:tr h="18713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400" kern="50">
                          <a:effectLst/>
                        </a:rPr>
                        <a:t>Birken-Moorwälder</a:t>
                      </a:r>
                      <a:endParaRPr lang="de-DE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de-DE" sz="1600" kern="50" dirty="0">
                          <a:effectLst/>
                        </a:rPr>
                        <a:t>Sandbirke, Eberesche, </a:t>
                      </a:r>
                      <a:r>
                        <a:rPr lang="de-DE" sz="1600" kern="50" dirty="0" err="1">
                          <a:effectLst/>
                        </a:rPr>
                        <a:t>Aspe</a:t>
                      </a:r>
                      <a:endParaRPr lang="de-DE" sz="16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7038" marR="37038" marT="0" marB="0" anchor="ctr"/>
                </a:tc>
                <a:extLst>
                  <a:ext uri="{0D108BD9-81ED-4DB2-BD59-A6C34878D82A}">
                    <a16:rowId xmlns:a16="http://schemas.microsoft.com/office/drawing/2014/main" val="2373288363"/>
                  </a:ext>
                </a:extLst>
              </a:tr>
            </a:tbl>
          </a:graphicData>
        </a:graphic>
      </p:graphicFrame>
      <p:sp>
        <p:nvSpPr>
          <p:cNvPr id="11" name="Titel 1">
            <a:extLst>
              <a:ext uri="{FF2B5EF4-FFF2-40B4-BE49-F238E27FC236}">
                <a16:creationId xmlns:a16="http://schemas.microsoft.com/office/drawing/2014/main" id="{B79FE628-ABCF-38A7-34F2-C7E1ED727579}"/>
              </a:ext>
            </a:extLst>
          </p:cNvPr>
          <p:cNvSpPr txBox="1">
            <a:spLocks/>
          </p:cNvSpPr>
          <p:nvPr/>
        </p:nvSpPr>
        <p:spPr>
          <a:xfrm>
            <a:off x="4772265" y="261850"/>
            <a:ext cx="3410723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30 heimische Baumarten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707E49-CF85-B69C-6D5E-2CC006E70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333" y="5018540"/>
            <a:ext cx="1663726" cy="124779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FC6C57E-1881-5F09-6E57-98294B3CC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123" y="834033"/>
            <a:ext cx="1613514" cy="21521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983FD39-1423-BECD-6188-D6862BA78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4333" y="3162645"/>
            <a:ext cx="1679463" cy="1679463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F35AE1F-686C-13F2-DF89-E477DF0FCAAC}"/>
              </a:ext>
            </a:extLst>
          </p:cNvPr>
          <p:cNvSpPr txBox="1">
            <a:spLocks/>
          </p:cNvSpPr>
          <p:nvPr/>
        </p:nvSpPr>
        <p:spPr>
          <a:xfrm>
            <a:off x="162570" y="10145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Entmischung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DDBCAC-0EB1-45D4-860A-5EA657257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1"/>
    </mc:Choice>
    <mc:Fallback xmlns="">
      <p:transition spd="slow" advTm="13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Fußzeilenplatzhalter 4"/>
          <p:cNvSpPr txBox="1"/>
          <p:nvPr/>
        </p:nvSpPr>
        <p:spPr>
          <a:xfrm>
            <a:off x="4579104" y="6439279"/>
            <a:ext cx="2367649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Wiederbewaldung</a:t>
            </a:r>
            <a:r>
              <a:rPr dirty="0"/>
              <a:t> und </a:t>
            </a:r>
            <a:r>
              <a:rPr dirty="0" err="1"/>
              <a:t>Jagd</a:t>
            </a:r>
            <a:r>
              <a:rPr dirty="0"/>
              <a:t> </a:t>
            </a:r>
          </a:p>
        </p:txBody>
      </p:sp>
      <p:sp>
        <p:nvSpPr>
          <p:cNvPr id="639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64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9673A7-0BC1-5CED-180D-7E084CEE969A}"/>
              </a:ext>
            </a:extLst>
          </p:cNvPr>
          <p:cNvSpPr txBox="1"/>
          <p:nvPr/>
        </p:nvSpPr>
        <p:spPr>
          <a:xfrm>
            <a:off x="1532642" y="1311090"/>
            <a:ext cx="8693429" cy="142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de-DE" sz="32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Viele Arten sind – </a:t>
            </a:r>
          </a:p>
          <a:p>
            <a:pPr algn="ctr"/>
            <a:r>
              <a:rPr lang="de-DE" sz="32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aufgrund der jahrzehntelangen Selektion – </a:t>
            </a:r>
          </a:p>
          <a:p>
            <a:pPr algn="ctr"/>
            <a:r>
              <a:rPr lang="de-DE" sz="32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lokal stark gefährdet…</a:t>
            </a:r>
            <a:endParaRPr sz="32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DEDC2E-8FDD-49DC-A67C-3FE6C94F7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43246"/>
      </p:ext>
    </p:extLst>
  </p:cSld>
  <p:clrMapOvr>
    <a:masterClrMapping/>
  </p:clrMapOvr>
  <p:transition spd="med" advTm="27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65F9F-8419-134A-AEE6-A7AFA7F07F6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8684-6AA6-554B-B7CE-DFCA1582D88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312E7E0-4EB0-D6BD-3EA3-49406A3FDD4A}"/>
              </a:ext>
            </a:extLst>
          </p:cNvPr>
          <p:cNvSpPr txBox="1">
            <a:spLocks/>
          </p:cNvSpPr>
          <p:nvPr/>
        </p:nvSpPr>
        <p:spPr>
          <a:xfrm>
            <a:off x="235876" y="202812"/>
            <a:ext cx="2002499" cy="6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Entmischung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18F1AF6-9BB8-0D71-C8EB-F2353B252006}"/>
              </a:ext>
            </a:extLst>
          </p:cNvPr>
          <p:cNvSpPr txBox="1">
            <a:spLocks/>
          </p:cNvSpPr>
          <p:nvPr/>
        </p:nvSpPr>
        <p:spPr>
          <a:xfrm>
            <a:off x="303675" y="957548"/>
            <a:ext cx="3611100" cy="1066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Seltene Arten werden lokal/ regional ausgelöscht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09ABBD-53CF-281E-7E34-34AE69265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75" t="5833" r="6809" b="16250"/>
          <a:stretch/>
        </p:blipFill>
        <p:spPr>
          <a:xfrm>
            <a:off x="4095750" y="361949"/>
            <a:ext cx="3611100" cy="53435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8FC8261-53EB-6AD4-2502-9A7947320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9" y="2364679"/>
            <a:ext cx="3340795" cy="3340795"/>
          </a:xfrm>
          <a:prstGeom prst="rect">
            <a:avLst/>
          </a:prstGeom>
        </p:spPr>
      </p:pic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D1F50A1E-88C1-9AA6-139C-33F4D6A121A6}"/>
              </a:ext>
            </a:extLst>
          </p:cNvPr>
          <p:cNvSpPr txBox="1">
            <a:spLocks/>
          </p:cNvSpPr>
          <p:nvPr/>
        </p:nvSpPr>
        <p:spPr>
          <a:xfrm>
            <a:off x="2153068" y="5439983"/>
            <a:ext cx="1606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Bild: Helmut Schröder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D992D66-BD69-EB2B-0703-371D02E0BEA3}"/>
              </a:ext>
            </a:extLst>
          </p:cNvPr>
          <p:cNvSpPr txBox="1">
            <a:spLocks/>
          </p:cNvSpPr>
          <p:nvPr/>
        </p:nvSpPr>
        <p:spPr>
          <a:xfrm>
            <a:off x="1524805" y="5633862"/>
            <a:ext cx="1442437" cy="53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Elsbeere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C118D34-3FB1-F0BA-C435-F59CF4690E47}"/>
              </a:ext>
            </a:extLst>
          </p:cNvPr>
          <p:cNvSpPr txBox="1">
            <a:spLocks/>
          </p:cNvSpPr>
          <p:nvPr/>
        </p:nvSpPr>
        <p:spPr>
          <a:xfrm>
            <a:off x="5374781" y="5705474"/>
            <a:ext cx="1442437" cy="53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Wildapfel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AC01CE4-796D-7FFB-9C0E-C108DCC045A1}"/>
              </a:ext>
            </a:extLst>
          </p:cNvPr>
          <p:cNvSpPr txBox="1">
            <a:spLocks/>
          </p:cNvSpPr>
          <p:nvPr/>
        </p:nvSpPr>
        <p:spPr>
          <a:xfrm>
            <a:off x="9468641" y="5271004"/>
            <a:ext cx="1442437" cy="53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Speierling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225923D-B98E-35A8-06A6-8EDB88AB5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881" y="1796588"/>
            <a:ext cx="3474416" cy="34744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F02064-D5CD-412D-877C-ACE2DFDDE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34"/>
    </mc:Choice>
    <mc:Fallback xmlns="">
      <p:transition spd="slow" advTm="3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DAB8B-3B1A-BC0F-6D04-2B18A160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6660" y="6356350"/>
            <a:ext cx="961366" cy="365125"/>
          </a:xfrm>
        </p:spPr>
        <p:txBody>
          <a:bodyPr/>
          <a:lstStyle/>
          <a:p>
            <a:fld id="{73365F9F-8419-134A-AEE6-A7AFA7F07F62}" type="datetime1">
              <a:rPr lang="de-DE" smtClean="0"/>
              <a:t>19.01.2024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1940A-6FFB-C6B8-772B-0861913F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8684-6AA6-554B-B7CE-DFCA1582D887}" type="slidenum">
              <a:rPr lang="de-DE" smtClean="0"/>
              <a:t>7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8A477AC-475F-AE86-DD47-B9BCBFD265CF}"/>
              </a:ext>
            </a:extLst>
          </p:cNvPr>
          <p:cNvSpPr txBox="1">
            <a:spLocks/>
          </p:cNvSpPr>
          <p:nvPr/>
        </p:nvSpPr>
        <p:spPr>
          <a:xfrm>
            <a:off x="235876" y="560131"/>
            <a:ext cx="3748999" cy="488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Schalenwilddichte und </a:t>
            </a: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Pflanzenartenvielfalt im Wald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8B9689F-2253-FB19-D6C4-03850E87BD6D}"/>
              </a:ext>
            </a:extLst>
          </p:cNvPr>
          <p:cNvSpPr txBox="1">
            <a:spLocks/>
          </p:cNvSpPr>
          <p:nvPr/>
        </p:nvSpPr>
        <p:spPr>
          <a:xfrm>
            <a:off x="8928994" y="2224616"/>
            <a:ext cx="3130572" cy="3522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Ammer 2021; Boulanger et al., 2018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14E8F9D-A484-79D0-2F10-0ED8BAF86F32}"/>
              </a:ext>
            </a:extLst>
          </p:cNvPr>
          <p:cNvSpPr txBox="1">
            <a:spLocks/>
          </p:cNvSpPr>
          <p:nvPr/>
        </p:nvSpPr>
        <p:spPr>
          <a:xfrm>
            <a:off x="5456600" y="1228205"/>
            <a:ext cx="5270743" cy="585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200" dirty="0">
                <a:solidFill>
                  <a:prstClr val="white"/>
                </a:solidFill>
                <a:latin typeface="+mn-lt"/>
              </a:rPr>
              <a:t>desto weniger Strauch- und Baumarten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4689776-6927-675E-8270-391E7C011956}"/>
              </a:ext>
            </a:extLst>
          </p:cNvPr>
          <p:cNvSpPr txBox="1">
            <a:spLocks/>
          </p:cNvSpPr>
          <p:nvPr/>
        </p:nvSpPr>
        <p:spPr>
          <a:xfrm>
            <a:off x="4924046" y="804171"/>
            <a:ext cx="4390284" cy="3522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400" dirty="0">
                <a:solidFill>
                  <a:prstClr val="white"/>
                </a:solidFill>
                <a:latin typeface="+mn-lt"/>
              </a:rPr>
              <a:t>Je höher die Schalenwilddichte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6C128D7-3D1E-E154-2BAC-4731EB0B4718}"/>
              </a:ext>
            </a:extLst>
          </p:cNvPr>
          <p:cNvSpPr txBox="1">
            <a:spLocks/>
          </p:cNvSpPr>
          <p:nvPr/>
        </p:nvSpPr>
        <p:spPr>
          <a:xfrm>
            <a:off x="5456600" y="1884998"/>
            <a:ext cx="3407943" cy="585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200" dirty="0">
                <a:solidFill>
                  <a:prstClr val="white"/>
                </a:solidFill>
                <a:latin typeface="+mn-lt"/>
              </a:rPr>
              <a:t>desto mehr krautige Arten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9098CAE8-A342-83F3-01B0-651701C03B13}"/>
              </a:ext>
            </a:extLst>
          </p:cNvPr>
          <p:cNvSpPr/>
          <p:nvPr/>
        </p:nvSpPr>
        <p:spPr>
          <a:xfrm>
            <a:off x="5051977" y="2114633"/>
            <a:ext cx="358102" cy="28841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0C072804-DA88-732A-B7EC-AD66B44AEA81}"/>
              </a:ext>
            </a:extLst>
          </p:cNvPr>
          <p:cNvSpPr/>
          <p:nvPr/>
        </p:nvSpPr>
        <p:spPr>
          <a:xfrm>
            <a:off x="5049675" y="1491328"/>
            <a:ext cx="358102" cy="288413"/>
          </a:xfrm>
          <a:prstGeom prst="rightArrow">
            <a:avLst>
              <a:gd name="adj1" fmla="val 43390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40E079-97EE-6E1D-D48A-9A123677C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816" y="3429000"/>
            <a:ext cx="1583859" cy="2387101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E2193AA4-59B9-0776-A21C-67AC1059D322}"/>
              </a:ext>
            </a:extLst>
          </p:cNvPr>
          <p:cNvSpPr txBox="1">
            <a:spLocks/>
          </p:cNvSpPr>
          <p:nvPr/>
        </p:nvSpPr>
        <p:spPr>
          <a:xfrm>
            <a:off x="1320459" y="2683740"/>
            <a:ext cx="9977214" cy="585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200" dirty="0">
                <a:solidFill>
                  <a:prstClr val="white"/>
                </a:solidFill>
                <a:latin typeface="+mn-lt"/>
              </a:rPr>
              <a:t>Aber: es werden Waldarten entmischt und durch „</a:t>
            </a:r>
            <a:r>
              <a:rPr lang="de-DE" sz="2200" dirty="0" err="1">
                <a:solidFill>
                  <a:prstClr val="white"/>
                </a:solidFill>
                <a:latin typeface="+mn-lt"/>
              </a:rPr>
              <a:t>Allerweltsarten</a:t>
            </a:r>
            <a:r>
              <a:rPr lang="de-DE" sz="2200" dirty="0">
                <a:solidFill>
                  <a:prstClr val="white"/>
                </a:solidFill>
                <a:latin typeface="+mn-lt"/>
              </a:rPr>
              <a:t>“ ersetzt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8BCC8DCA-CB71-0C54-C73C-65529E4BC279}"/>
              </a:ext>
            </a:extLst>
          </p:cNvPr>
          <p:cNvSpPr txBox="1">
            <a:spLocks/>
          </p:cNvSpPr>
          <p:nvPr/>
        </p:nvSpPr>
        <p:spPr>
          <a:xfrm>
            <a:off x="3431702" y="5835175"/>
            <a:ext cx="1789402" cy="3522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Braunrote </a:t>
            </a:r>
            <a:r>
              <a:rPr lang="de-DE" sz="1800" dirty="0" err="1">
                <a:solidFill>
                  <a:prstClr val="white"/>
                </a:solidFill>
                <a:latin typeface="+mn-lt"/>
              </a:rPr>
              <a:t>Stendelwurz</a:t>
            </a:r>
            <a:endParaRPr lang="de-DE" sz="1800" dirty="0">
              <a:solidFill>
                <a:prstClr val="white"/>
              </a:solidFill>
              <a:latin typeface="+mn-lt"/>
            </a:endParaRPr>
          </a:p>
          <a:p>
            <a:r>
              <a:rPr lang="de-DE" sz="1800" dirty="0" err="1">
                <a:solidFill>
                  <a:prstClr val="white"/>
                </a:solidFill>
                <a:latin typeface="+mn-lt"/>
              </a:rPr>
              <a:t>Epipactis</a:t>
            </a:r>
            <a:r>
              <a:rPr lang="de-DE" sz="1800" dirty="0">
                <a:solidFill>
                  <a:prstClr val="white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prstClr val="white"/>
                </a:solidFill>
                <a:latin typeface="+mn-lt"/>
              </a:rPr>
              <a:t>atrorubens</a:t>
            </a:r>
            <a:endParaRPr lang="de-DE" sz="1800" dirty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508BCF7-63D5-5A1A-3E2D-D06D5344A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253" y="3432846"/>
            <a:ext cx="1382593" cy="2387101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9508BAC2-4167-79DF-92CA-B22DC67D951D}"/>
              </a:ext>
            </a:extLst>
          </p:cNvPr>
          <p:cNvSpPr txBox="1">
            <a:spLocks/>
          </p:cNvSpPr>
          <p:nvPr/>
        </p:nvSpPr>
        <p:spPr>
          <a:xfrm>
            <a:off x="1755845" y="5856269"/>
            <a:ext cx="1789402" cy="3522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1800" dirty="0">
                <a:solidFill>
                  <a:prstClr val="white"/>
                </a:solidFill>
                <a:latin typeface="+mn-lt"/>
              </a:rPr>
              <a:t>Weidenröschen</a:t>
            </a:r>
          </a:p>
          <a:p>
            <a:r>
              <a:rPr lang="de-DE" sz="1800" dirty="0" err="1">
                <a:solidFill>
                  <a:prstClr val="white"/>
                </a:solidFill>
                <a:latin typeface="+mn-lt"/>
              </a:rPr>
              <a:t>Epilobium</a:t>
            </a:r>
            <a:r>
              <a:rPr lang="de-DE" sz="1800" dirty="0">
                <a:solidFill>
                  <a:prstClr val="white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prstClr val="white"/>
                </a:solidFill>
                <a:latin typeface="+mn-lt"/>
              </a:rPr>
              <a:t>angustif</a:t>
            </a:r>
            <a:r>
              <a:rPr lang="de-DE" sz="1800" dirty="0">
                <a:solidFill>
                  <a:prstClr val="white"/>
                </a:solidFill>
                <a:latin typeface="+mn-lt"/>
              </a:rPr>
              <a:t>.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5ACA6CA-8A56-18EE-B218-F41E37ECC1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09" b="11116"/>
          <a:stretch/>
        </p:blipFill>
        <p:spPr>
          <a:xfrm>
            <a:off x="6700206" y="3339684"/>
            <a:ext cx="2783529" cy="30831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025C8E-6F5E-4603-9968-5C72D574F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28"/>
    </mc:Choice>
    <mc:Fallback xmlns="">
      <p:transition spd="slow" advTm="55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Datumsplatzhalter 3"/>
          <p:cNvSpPr txBox="1"/>
          <p:nvPr/>
        </p:nvSpPr>
        <p:spPr>
          <a:xfrm>
            <a:off x="9156629" y="6414760"/>
            <a:ext cx="93225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740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A202689-8B6F-1D70-1446-3930EDFB1CC7}"/>
              </a:ext>
            </a:extLst>
          </p:cNvPr>
          <p:cNvSpPr txBox="1"/>
          <p:nvPr/>
        </p:nvSpPr>
        <p:spPr>
          <a:xfrm>
            <a:off x="320905" y="172486"/>
            <a:ext cx="3633079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2400">
                <a:solidFill>
                  <a:srgbClr val="FFFFFF"/>
                </a:solidFill>
              </a:defRPr>
            </a:lvl1pPr>
          </a:lstStyle>
          <a:p>
            <a:pPr algn="l"/>
            <a:r>
              <a:rPr lang="de-DE" dirty="0"/>
              <a:t>Natürliche Waldgesellschaften</a:t>
            </a: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890B3B-93DC-E4E8-8F73-C5F99CF9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34" y="1032344"/>
            <a:ext cx="2175332" cy="397032"/>
          </a:xfrm>
        </p:spPr>
        <p:txBody>
          <a:bodyPr anchor="t">
            <a:normAutofit fontScale="90000"/>
          </a:bodyPr>
          <a:lstStyle/>
          <a:p>
            <a:r>
              <a:rPr lang="de-DE" sz="2800" dirty="0"/>
              <a:t>Entmischung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B4F05-33D4-9B5F-0B30-AC60CF31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13" y="1429376"/>
            <a:ext cx="3889277" cy="49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41719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91386C6-9B49-CCB2-B5C1-E23D4FDC06EB}"/>
              </a:ext>
            </a:extLst>
          </p:cNvPr>
          <p:cNvSpPr txBox="1"/>
          <p:nvPr/>
        </p:nvSpPr>
        <p:spPr>
          <a:xfrm>
            <a:off x="6459794" y="818144"/>
            <a:ext cx="675212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Entwicklung zu Buchen-Fichten-Forsten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0CC4ED-4805-81BF-619E-FCB0FE3335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93" y="2346374"/>
            <a:ext cx="4471268" cy="335345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9A028E9-6B00-F853-A6F5-669D6D710668}"/>
              </a:ext>
            </a:extLst>
          </p:cNvPr>
          <p:cNvSpPr txBox="1"/>
          <p:nvPr/>
        </p:nvSpPr>
        <p:spPr>
          <a:xfrm>
            <a:off x="1269193" y="1476396"/>
            <a:ext cx="53307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verhindert die Verjüngung naturnaher Wälder und führt zu Vereinheitlichung</a:t>
            </a:r>
          </a:p>
        </p:txBody>
      </p:sp>
      <p:sp>
        <p:nvSpPr>
          <p:cNvPr id="7" name="Pfeil nach unten 10">
            <a:extLst>
              <a:ext uri="{FF2B5EF4-FFF2-40B4-BE49-F238E27FC236}">
                <a16:creationId xmlns:a16="http://schemas.microsoft.com/office/drawing/2014/main" id="{AE58896E-B239-E73A-A62D-BF8F94885429}"/>
              </a:ext>
            </a:extLst>
          </p:cNvPr>
          <p:cNvSpPr/>
          <p:nvPr/>
        </p:nvSpPr>
        <p:spPr>
          <a:xfrm rot="16200000">
            <a:off x="929954" y="1682863"/>
            <a:ext cx="202476" cy="289809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10C808A-0BB2-35D1-5C44-F3448D48E15C}"/>
              </a:ext>
            </a:extLst>
          </p:cNvPr>
          <p:cNvSpPr txBox="1"/>
          <p:nvPr/>
        </p:nvSpPr>
        <p:spPr>
          <a:xfrm>
            <a:off x="1176096" y="5711106"/>
            <a:ext cx="424859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Bsp.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Ilexausbreitung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 Märkischen Hügelland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35281C5-8D19-46C4-A0D8-769A3AA76D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684427"/>
      </p:ext>
    </p:extLst>
  </p:cSld>
  <p:clrMapOvr>
    <a:masterClrMapping/>
  </p:clrMapOvr>
  <p:transition spd="med" advTm="89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7" y="940555"/>
            <a:ext cx="6876445" cy="5207947"/>
          </a:xfrm>
          <a:prstGeom prst="rect">
            <a:avLst/>
          </a:prstGeom>
        </p:spPr>
      </p:pic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5389126" y="5862270"/>
            <a:ext cx="175400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Werking</a:t>
            </a:r>
            <a:r>
              <a:rPr kumimoji="0" lang="de-DE" altLang="de-DE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-Radtke 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7" name="Textfeld 5"/>
          <p:cNvSpPr txBox="1">
            <a:spLocks noChangeArrowheads="1"/>
          </p:cNvSpPr>
          <p:nvPr/>
        </p:nvSpPr>
        <p:spPr bwMode="auto">
          <a:xfrm>
            <a:off x="7653440" y="836712"/>
            <a:ext cx="40511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Die „Reste“ der natürlichen Wälder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sind durch Entmischung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des Schalenwilds akut gefährdet</a:t>
            </a:r>
          </a:p>
        </p:txBody>
      </p:sp>
      <p:sp>
        <p:nvSpPr>
          <p:cNvPr id="9" name="Textfeld 5"/>
          <p:cNvSpPr txBox="1">
            <a:spLocks noChangeArrowheads="1"/>
          </p:cNvSpPr>
          <p:nvPr/>
        </p:nvSpPr>
        <p:spPr bwMode="auto">
          <a:xfrm>
            <a:off x="10000108" y="1888008"/>
            <a:ext cx="157767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Bieker&amp;Heute</a:t>
            </a:r>
            <a:r>
              <a:rPr kumimoji="0" lang="de-DE" altLang="de-DE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7723609" y="2838695"/>
            <a:ext cx="4413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Prozessschutz in Wäldern wird „im Keim erstickt“</a:t>
            </a:r>
          </a:p>
        </p:txBody>
      </p:sp>
      <p:sp>
        <p:nvSpPr>
          <p:cNvPr id="11" name="Textfeld 5"/>
          <p:cNvSpPr txBox="1">
            <a:spLocks noChangeArrowheads="1"/>
          </p:cNvSpPr>
          <p:nvPr/>
        </p:nvSpPr>
        <p:spPr bwMode="auto">
          <a:xfrm>
            <a:off x="10699146" y="3285996"/>
            <a:ext cx="1005403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Heute 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609" y="3548359"/>
            <a:ext cx="4195618" cy="3146714"/>
          </a:xfrm>
          <a:prstGeom prst="rect">
            <a:avLst/>
          </a:prstGeom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id="{FCCC3F2F-169F-43C8-B252-27BCB27F3CFE}"/>
              </a:ext>
            </a:extLst>
          </p:cNvPr>
          <p:cNvSpPr txBox="1">
            <a:spLocks/>
          </p:cNvSpPr>
          <p:nvPr/>
        </p:nvSpPr>
        <p:spPr>
          <a:xfrm>
            <a:off x="3890766" y="70506"/>
            <a:ext cx="3190043" cy="8025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86B64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Waldnaturschutz und Rehbejagung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86B6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FBB81D-7C59-4039-8AE8-FE7FF1137E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9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68">
        <p:fade/>
      </p:transition>
    </mc:Choice>
    <mc:Fallback xmlns="">
      <p:transition spd="med" advTm="15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1C3828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432</Words>
  <Application>Microsoft Office PowerPoint</Application>
  <PresentationFormat>Breitbild</PresentationFormat>
  <Paragraphs>156</Paragraphs>
  <Slides>11</Slides>
  <Notes>1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Office</vt:lpstr>
      <vt:lpstr>1_Office</vt:lpstr>
      <vt:lpstr>2_Office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Entmischung</vt:lpstr>
      <vt:lpstr>PowerPoint-Präsentation</vt:lpstr>
      <vt:lpstr>Entmischung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Wiederbewaldung und Jagd</dc:title>
  <dc:creator>Frank C. Heute</dc:creator>
  <cp:lastModifiedBy>Frank Christian Heute</cp:lastModifiedBy>
  <cp:revision>33</cp:revision>
  <dcterms:modified xsi:type="dcterms:W3CDTF">2024-01-19T11:26:26Z</dcterms:modified>
</cp:coreProperties>
</file>