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4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</p:sldMasterIdLst>
  <p:notesMasterIdLst>
    <p:notesMasterId r:id="rId26"/>
  </p:notesMasterIdLst>
  <p:sldIdLst>
    <p:sldId id="921" r:id="rId3"/>
    <p:sldId id="922" r:id="rId4"/>
    <p:sldId id="301" r:id="rId5"/>
    <p:sldId id="671" r:id="rId6"/>
    <p:sldId id="734" r:id="rId7"/>
    <p:sldId id="302" r:id="rId8"/>
    <p:sldId id="303" r:id="rId9"/>
    <p:sldId id="304" r:id="rId10"/>
    <p:sldId id="305" r:id="rId11"/>
    <p:sldId id="899" r:id="rId12"/>
    <p:sldId id="306" r:id="rId13"/>
    <p:sldId id="308" r:id="rId14"/>
    <p:sldId id="309" r:id="rId15"/>
    <p:sldId id="311" r:id="rId16"/>
    <p:sldId id="312" r:id="rId17"/>
    <p:sldId id="313" r:id="rId18"/>
    <p:sldId id="307" r:id="rId19"/>
    <p:sldId id="314" r:id="rId20"/>
    <p:sldId id="315" r:id="rId21"/>
    <p:sldId id="316" r:id="rId22"/>
    <p:sldId id="317" r:id="rId23"/>
    <p:sldId id="318" r:id="rId24"/>
    <p:sldId id="888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1028999999999995E-2"/>
          <c:y val="4.78226E-2"/>
          <c:w val="0.92397099999999999"/>
          <c:h val="0.8736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Spalte2</c:v>
                </c:pt>
              </c:strCache>
            </c:strRef>
          </c:tx>
          <c:spPr>
            <a:solidFill>
              <a:srgbClr val="488E4A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2016/17</c:v>
                </c:pt>
                <c:pt idx="1">
                  <c:v>2017/18</c:v>
                </c:pt>
                <c:pt idx="2">
                  <c:v>2018/19</c:v>
                </c:pt>
                <c:pt idx="3">
                  <c:v>2019/20</c:v>
                </c:pt>
                <c:pt idx="4">
                  <c:v>2020/21</c:v>
                </c:pt>
                <c:pt idx="5">
                  <c:v>2021/22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22</c:v>
                </c:pt>
                <c:pt idx="1">
                  <c:v>42</c:v>
                </c:pt>
                <c:pt idx="2">
                  <c:v>49</c:v>
                </c:pt>
                <c:pt idx="3">
                  <c:v>59</c:v>
                </c:pt>
                <c:pt idx="4">
                  <c:v>53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0B-400C-82E6-80C7B1713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E2E2E2"/>
            </a:solidFill>
            <a:prstDash val="solid"/>
            <a:round/>
          </a:ln>
        </c:spPr>
        <c:txPr>
          <a:bodyPr rot="0"/>
          <a:lstStyle/>
          <a:p>
            <a:pPr>
              <a:defRPr sz="13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E2E2E2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title>
      <c:tx>
        <c:rich>
          <a:bodyPr rot="0"/>
          <a:lstStyle/>
          <a:p>
            <a:pPr>
              <a:defRPr sz="2200" b="0" i="0" u="none" strike="noStrike">
                <a:solidFill>
                  <a:srgbClr val="FFFFFF"/>
                </a:solidFill>
                <a:latin typeface="Calibri"/>
              </a:defRPr>
            </a:pPr>
            <a:r>
              <a:rPr lang="de-DE" sz="2200" b="0" i="0" u="none" strike="noStrike">
                <a:solidFill>
                  <a:srgbClr val="FFFFFF"/>
                </a:solidFill>
                <a:latin typeface="Calibri"/>
              </a:rPr>
              <a:t>Entwicklung der Waldverjüngung</a:t>
            </a:r>
          </a:p>
        </c:rich>
      </c:tx>
      <c:layout>
        <c:manualLayout>
          <c:xMode val="edge"/>
          <c:yMode val="edge"/>
          <c:x val="0.21230199999999999"/>
          <c:y val="0"/>
          <c:w val="0.57539600000000002"/>
          <c:h val="0.12492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4.40493E-2"/>
          <c:y val="0.12492200000000001"/>
          <c:w val="0.95095099999999999"/>
          <c:h val="0.752236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2D05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Artenzahl</c:v>
                </c:pt>
                <c:pt idx="1">
                  <c:v>Dichte </c:v>
                </c:pt>
                <c:pt idx="2">
                  <c:v>Etablierte Arten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4.7</c:v>
                </c:pt>
                <c:pt idx="1">
                  <c:v>7.4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5E-4638-9C88-EC9D57FF71B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548235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Artenzahl</c:v>
                </c:pt>
                <c:pt idx="1">
                  <c:v>Dichte </c:v>
                </c:pt>
                <c:pt idx="2">
                  <c:v>Etablierte Arten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6.5</c:v>
                </c:pt>
                <c:pt idx="1">
                  <c:v>9.6999999999999993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5E-4638-9C88-EC9D57FF7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5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2"/>
        <c:crosses val="autoZero"/>
        <c:crossBetween val="between"/>
        <c:majorUnit val="3"/>
        <c:minorUnit val="1.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38649499999999998"/>
          <c:y val="0.95411100000000004"/>
          <c:w val="0.22162999999999999"/>
          <c:h val="4.588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FFFFFF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Calibri"/>
              </a:defRPr>
            </a:pPr>
            <a:r>
              <a:rPr lang="de-DE" sz="1800" b="0" i="0" u="none" strike="noStrike">
                <a:solidFill>
                  <a:srgbClr val="FFFFFF"/>
                </a:solidFill>
                <a:latin typeface="Calibri"/>
              </a:rPr>
              <a:t>Ansitze / 100 ha</a:t>
            </a:r>
          </a:p>
        </c:rich>
      </c:tx>
      <c:layout>
        <c:manualLayout>
          <c:xMode val="edge"/>
          <c:yMode val="edge"/>
          <c:x val="0.193107"/>
          <c:y val="0"/>
          <c:w val="0.61378500000000003"/>
          <c:h val="0.105941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4713300000000001"/>
          <c:y val="0.10594199999999999"/>
          <c:w val="0.84786700000000004"/>
          <c:h val="0.829401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Hegejagd</c:v>
                </c:pt>
              </c:strCache>
            </c:strRef>
          </c:tx>
          <c:spPr>
            <a:solidFill>
              <a:srgbClr val="C55A1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C-45D9-A185-D3946EB9C5B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Waldjagd</c:v>
                </c:pt>
              </c:strCache>
            </c:strRef>
          </c:tx>
          <c:spPr>
            <a:solidFill>
              <a:srgbClr val="86B64B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FC-45D9-A185-D3946EB9C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Calibri"/>
              </a:defRPr>
            </a:pPr>
            <a:r>
              <a:rPr lang="de-DE" sz="1800" b="0" i="0" u="none" strike="noStrike">
                <a:solidFill>
                  <a:srgbClr val="FFFFFF"/>
                </a:solidFill>
                <a:latin typeface="Calibri"/>
              </a:rPr>
              <a:t>Ansitzeinrichtungen/ 100 ha</a:t>
            </a:r>
          </a:p>
        </c:rich>
      </c:tx>
      <c:layout>
        <c:manualLayout>
          <c:xMode val="edge"/>
          <c:yMode val="edge"/>
          <c:x val="2.39744E-2"/>
          <c:y val="0"/>
          <c:w val="0.95205099999999998"/>
          <c:h val="0.137365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04393"/>
          <c:y val="0.13736599999999999"/>
          <c:w val="0.89060700000000004"/>
          <c:h val="0.812077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Hegejagd</c:v>
                </c:pt>
              </c:strCache>
            </c:strRef>
          </c:tx>
          <c:spPr>
            <a:solidFill>
              <a:srgbClr val="C55A1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A-4DAD-B7FE-5F24113CCED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Waldjagd</c:v>
                </c:pt>
              </c:strCache>
            </c:strRef>
          </c:tx>
          <c:spPr>
            <a:solidFill>
              <a:srgbClr val="86B64B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BA-4DAD-B7FE-5F24113CC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2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Calibri"/>
              </a:defRPr>
            </a:pPr>
            <a:r>
              <a:rPr lang="de-DE" sz="1800" b="0" i="0" u="none" strike="noStrike" dirty="0">
                <a:solidFill>
                  <a:srgbClr val="FFFFFF"/>
                </a:solidFill>
                <a:latin typeface="Calibri"/>
              </a:rPr>
              <a:t>Intensität Bewegungsjagden
Personen, Hunde/ 100 ha</a:t>
            </a:r>
          </a:p>
        </c:rich>
      </c:tx>
      <c:layout>
        <c:manualLayout>
          <c:xMode val="edge"/>
          <c:yMode val="edge"/>
          <c:x val="0"/>
          <c:y val="2.5798058889046206E-3"/>
          <c:w val="1"/>
          <c:h val="0.135697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6200599999999997E-2"/>
          <c:y val="0.13569700000000001"/>
          <c:w val="0.89879900000000001"/>
          <c:h val="0.814209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Hegejagd</c:v>
                </c:pt>
              </c:strCache>
            </c:strRef>
          </c:tx>
          <c:spPr>
            <a:solidFill>
              <a:srgbClr val="C55A1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C-4EAF-BA66-0D231703208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Waldjagd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DC-4EAF-BA66-0D2317032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2"/>
        <c:crosses val="autoZero"/>
        <c:crossBetween val="between"/>
        <c:majorUnit val="12.5"/>
        <c:minorUnit val="6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FFFFFF"/>
                </a:solidFill>
                <a:latin typeface="Calibri"/>
              </a:defRPr>
            </a:pPr>
            <a:r>
              <a:rPr lang="de-DE" sz="1800" b="0" i="0" u="none" strike="noStrike">
                <a:solidFill>
                  <a:srgbClr val="FFFFFF"/>
                </a:solidFill>
                <a:latin typeface="Calibri"/>
              </a:rPr>
              <a:t>Strecken/ 100 ha</a:t>
            </a:r>
          </a:p>
        </c:rich>
      </c:tx>
      <c:layout>
        <c:manualLayout>
          <c:xMode val="edge"/>
          <c:yMode val="edge"/>
          <c:x val="0.24262300000000001"/>
          <c:y val="0"/>
          <c:w val="0.51475400000000004"/>
          <c:h val="7.79220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28278"/>
          <c:y val="7.7922099999999994E-2"/>
          <c:w val="0.86672199999999999"/>
          <c:h val="0.871215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Hegejagd</c:v>
                </c:pt>
              </c:strCache>
            </c:strRef>
          </c:tx>
          <c:spPr>
            <a:solidFill>
              <a:srgbClr val="C55A11"/>
            </a:solidFill>
            <a:ln w="12700" cap="flat">
              <a:noFill/>
              <a:miter lim="400000"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  <a:miter lim="800000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75-419C-A34C-874469C7984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Waldjagd</c:v>
                </c:pt>
              </c:strCache>
            </c:strRef>
          </c:tx>
          <c:spPr>
            <a:solidFill>
              <a:srgbClr val="86B64B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75-419C-A34C-874469C79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alibri"/>
              </a:defRPr>
            </a:pPr>
            <a:endParaRPr lang="de-DE"/>
          </a:p>
        </c:txPr>
        <c:crossAx val="2094734552"/>
        <c:crosses val="autoZero"/>
        <c:crossBetween val="between"/>
        <c:majorUnit val="5.5"/>
        <c:minorUnit val="2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D5522-33A3-49E3-B3BD-893A9F39434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90E821-16C5-460F-AF22-5887FE85B9A2}">
      <dgm:prSet phldrT="[Text]" custT="1"/>
      <dgm:spPr>
        <a:solidFill>
          <a:srgbClr val="86B64B"/>
        </a:solidFill>
      </dgm:spPr>
      <dgm:t>
        <a:bodyPr/>
        <a:lstStyle/>
        <a:p>
          <a:r>
            <a:rPr lang="de-DE" sz="2200" dirty="0"/>
            <a:t>Forschungsprojekt</a:t>
          </a:r>
        </a:p>
        <a:p>
          <a:r>
            <a:rPr lang="de-DE" sz="2200" dirty="0"/>
            <a:t>„Auswirkungen veränderter Bejagungsstrategien auf Rehwild“</a:t>
          </a:r>
        </a:p>
      </dgm:t>
    </dgm:pt>
    <dgm:pt modelId="{6B5C36E4-B4E3-450D-8C0E-D5AADB641D92}" type="parTrans" cxnId="{7DD9AA28-683A-469D-A726-8FDC398FBAC7}">
      <dgm:prSet/>
      <dgm:spPr/>
      <dgm:t>
        <a:bodyPr/>
        <a:lstStyle/>
        <a:p>
          <a:endParaRPr lang="de-DE"/>
        </a:p>
      </dgm:t>
    </dgm:pt>
    <dgm:pt modelId="{686841CF-E711-478C-98BD-A240FF89B424}" type="sibTrans" cxnId="{7DD9AA28-683A-469D-A726-8FDC398FBAC7}">
      <dgm:prSet/>
      <dgm:spPr/>
      <dgm:t>
        <a:bodyPr/>
        <a:lstStyle/>
        <a:p>
          <a:endParaRPr lang="de-DE"/>
        </a:p>
      </dgm:t>
    </dgm:pt>
    <dgm:pt modelId="{583F5B22-BEA1-4E0B-859F-F482273FC276}">
      <dgm:prSet phldrT="[Text]" custT="1"/>
      <dgm:spPr>
        <a:solidFill>
          <a:srgbClr val="86B64B"/>
        </a:solidFill>
      </dgm:spPr>
      <dgm:t>
        <a:bodyPr/>
        <a:lstStyle/>
        <a:p>
          <a:r>
            <a:rPr lang="de-DE" sz="2600" dirty="0"/>
            <a:t>Forschungsrevier </a:t>
          </a:r>
        </a:p>
        <a:p>
          <a:r>
            <a:rPr lang="de-DE" sz="2600" dirty="0"/>
            <a:t>RVR-Eilpe</a:t>
          </a:r>
        </a:p>
      </dgm:t>
    </dgm:pt>
    <dgm:pt modelId="{B5C47930-DE51-4C26-BC92-DC0A0BB6473F}" type="parTrans" cxnId="{E4F3B062-6AD4-4DF0-9E30-5BA0ABD9B21A}">
      <dgm:prSet/>
      <dgm:spPr>
        <a:solidFill>
          <a:srgbClr val="86B64B"/>
        </a:solidFill>
        <a:ln>
          <a:solidFill>
            <a:srgbClr val="86B64B"/>
          </a:solidFill>
        </a:ln>
      </dgm:spPr>
      <dgm:t>
        <a:bodyPr/>
        <a:lstStyle/>
        <a:p>
          <a:endParaRPr lang="de-DE"/>
        </a:p>
      </dgm:t>
    </dgm:pt>
    <dgm:pt modelId="{D85D76FA-7671-4DC9-BA59-13B79DFD7E0B}" type="sibTrans" cxnId="{E4F3B062-6AD4-4DF0-9E30-5BA0ABD9B21A}">
      <dgm:prSet/>
      <dgm:spPr/>
      <dgm:t>
        <a:bodyPr/>
        <a:lstStyle/>
        <a:p>
          <a:endParaRPr lang="de-DE"/>
        </a:p>
      </dgm:t>
    </dgm:pt>
    <dgm:pt modelId="{CA11DBB5-139C-4BC6-AFC7-9EEBADF2CBC5}">
      <dgm:prSet phldrT="[Text]" custT="1"/>
      <dgm:spPr>
        <a:solidFill>
          <a:srgbClr val="86B64B"/>
        </a:solidFill>
      </dgm:spPr>
      <dgm:t>
        <a:bodyPr/>
        <a:lstStyle/>
        <a:p>
          <a:r>
            <a:rPr lang="de-DE" sz="2600" dirty="0"/>
            <a:t>Netzwerk</a:t>
          </a:r>
        </a:p>
        <a:p>
          <a:r>
            <a:rPr lang="de-DE" sz="2600" dirty="0"/>
            <a:t>Vorbildliche Rehwildreviere</a:t>
          </a:r>
        </a:p>
      </dgm:t>
    </dgm:pt>
    <dgm:pt modelId="{48BFDFF7-B320-4F52-95A0-6BF72AAD115F}" type="parTrans" cxnId="{6E65B488-07CD-4DB1-8AB1-067F71CC25CE}">
      <dgm:prSet/>
      <dgm:spPr>
        <a:solidFill>
          <a:srgbClr val="86B64B"/>
        </a:solidFill>
        <a:ln>
          <a:solidFill>
            <a:srgbClr val="86B64B"/>
          </a:solidFill>
        </a:ln>
      </dgm:spPr>
      <dgm:t>
        <a:bodyPr/>
        <a:lstStyle/>
        <a:p>
          <a:endParaRPr lang="de-DE"/>
        </a:p>
      </dgm:t>
    </dgm:pt>
    <dgm:pt modelId="{B417C0CF-2C50-46F0-9DF8-57A425D79444}" type="sibTrans" cxnId="{6E65B488-07CD-4DB1-8AB1-067F71CC25CE}">
      <dgm:prSet/>
      <dgm:spPr/>
      <dgm:t>
        <a:bodyPr/>
        <a:lstStyle/>
        <a:p>
          <a:endParaRPr lang="de-DE"/>
        </a:p>
      </dgm:t>
    </dgm:pt>
    <dgm:pt modelId="{355813D4-8659-48BF-8748-5B377EC6FB61}" type="pres">
      <dgm:prSet presAssocID="{DC7D5522-33A3-49E3-B3BD-893A9F39434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9BB6CAA-9D13-4C33-AD46-D533A64EACBF}" type="pres">
      <dgm:prSet presAssocID="{3890E821-16C5-460F-AF22-5887FE85B9A2}" presName="hierRoot1" presStyleCnt="0">
        <dgm:presLayoutVars>
          <dgm:hierBranch val="init"/>
        </dgm:presLayoutVars>
      </dgm:prSet>
      <dgm:spPr/>
    </dgm:pt>
    <dgm:pt modelId="{FBE03DDE-ED83-4E89-B991-2CDBC97035C5}" type="pres">
      <dgm:prSet presAssocID="{3890E821-16C5-460F-AF22-5887FE85B9A2}" presName="rootComposite1" presStyleCnt="0"/>
      <dgm:spPr/>
    </dgm:pt>
    <dgm:pt modelId="{9D66A6C4-A84F-4D4D-8EDC-F49BC8C8599D}" type="pres">
      <dgm:prSet presAssocID="{3890E821-16C5-460F-AF22-5887FE85B9A2}" presName="rootText1" presStyleLbl="node0" presStyleIdx="0" presStyleCnt="1" custScaleX="158565" custScaleY="96666" custLinFactNeighborX="-1896" custLinFactNeighborY="-21970">
        <dgm:presLayoutVars>
          <dgm:chPref val="3"/>
        </dgm:presLayoutVars>
      </dgm:prSet>
      <dgm:spPr/>
    </dgm:pt>
    <dgm:pt modelId="{A9590F83-B43D-4B21-AA80-93356CBF1B48}" type="pres">
      <dgm:prSet presAssocID="{3890E821-16C5-460F-AF22-5887FE85B9A2}" presName="rootConnector1" presStyleLbl="node1" presStyleIdx="0" presStyleCnt="0"/>
      <dgm:spPr/>
    </dgm:pt>
    <dgm:pt modelId="{7C6174B6-E72B-46F9-95AF-48C89D5E05C2}" type="pres">
      <dgm:prSet presAssocID="{3890E821-16C5-460F-AF22-5887FE85B9A2}" presName="hierChild2" presStyleCnt="0"/>
      <dgm:spPr/>
    </dgm:pt>
    <dgm:pt modelId="{15597271-0552-410E-BE8D-F0756AA4B78D}" type="pres">
      <dgm:prSet presAssocID="{B5C47930-DE51-4C26-BC92-DC0A0BB6473F}" presName="Name37" presStyleLbl="parChTrans1D2" presStyleIdx="0" presStyleCnt="2"/>
      <dgm:spPr/>
    </dgm:pt>
    <dgm:pt modelId="{883D7FAE-1250-432A-9A5A-D39F0FF08A06}" type="pres">
      <dgm:prSet presAssocID="{583F5B22-BEA1-4E0B-859F-F482273FC276}" presName="hierRoot2" presStyleCnt="0">
        <dgm:presLayoutVars>
          <dgm:hierBranch val="init"/>
        </dgm:presLayoutVars>
      </dgm:prSet>
      <dgm:spPr/>
    </dgm:pt>
    <dgm:pt modelId="{6C74C1A7-7E82-471D-ADFE-808EB5D106A6}" type="pres">
      <dgm:prSet presAssocID="{583F5B22-BEA1-4E0B-859F-F482273FC276}" presName="rootComposite" presStyleCnt="0"/>
      <dgm:spPr/>
    </dgm:pt>
    <dgm:pt modelId="{B060CD16-BA71-44CC-8CC0-8221841860B2}" type="pres">
      <dgm:prSet presAssocID="{583F5B22-BEA1-4E0B-859F-F482273FC276}" presName="rootText" presStyleLbl="node2" presStyleIdx="0" presStyleCnt="2" custScaleX="114205" custScaleY="101845">
        <dgm:presLayoutVars>
          <dgm:chPref val="3"/>
        </dgm:presLayoutVars>
      </dgm:prSet>
      <dgm:spPr/>
    </dgm:pt>
    <dgm:pt modelId="{AD70B4FD-6366-499A-A12E-EA1A7F748F57}" type="pres">
      <dgm:prSet presAssocID="{583F5B22-BEA1-4E0B-859F-F482273FC276}" presName="rootConnector" presStyleLbl="node2" presStyleIdx="0" presStyleCnt="2"/>
      <dgm:spPr/>
    </dgm:pt>
    <dgm:pt modelId="{30101F5C-EC4C-4670-8511-AEC4468FB8BB}" type="pres">
      <dgm:prSet presAssocID="{583F5B22-BEA1-4E0B-859F-F482273FC276}" presName="hierChild4" presStyleCnt="0"/>
      <dgm:spPr/>
    </dgm:pt>
    <dgm:pt modelId="{92DDBC82-05B5-45A7-B3FC-2A55EA7C2F8A}" type="pres">
      <dgm:prSet presAssocID="{583F5B22-BEA1-4E0B-859F-F482273FC276}" presName="hierChild5" presStyleCnt="0"/>
      <dgm:spPr/>
    </dgm:pt>
    <dgm:pt modelId="{A73D2830-D21C-4ECC-A9A6-674BCC9B609D}" type="pres">
      <dgm:prSet presAssocID="{48BFDFF7-B320-4F52-95A0-6BF72AAD115F}" presName="Name37" presStyleLbl="parChTrans1D2" presStyleIdx="1" presStyleCnt="2"/>
      <dgm:spPr/>
    </dgm:pt>
    <dgm:pt modelId="{56C945D7-53BC-4651-8903-0382877C14D9}" type="pres">
      <dgm:prSet presAssocID="{CA11DBB5-139C-4BC6-AFC7-9EEBADF2CBC5}" presName="hierRoot2" presStyleCnt="0">
        <dgm:presLayoutVars>
          <dgm:hierBranch val="init"/>
        </dgm:presLayoutVars>
      </dgm:prSet>
      <dgm:spPr/>
    </dgm:pt>
    <dgm:pt modelId="{E08FDF77-1589-445F-B71A-A73BF02A6801}" type="pres">
      <dgm:prSet presAssocID="{CA11DBB5-139C-4BC6-AFC7-9EEBADF2CBC5}" presName="rootComposite" presStyleCnt="0"/>
      <dgm:spPr/>
    </dgm:pt>
    <dgm:pt modelId="{DD5D901F-D865-4CBA-A1F9-F373C8CB3D8E}" type="pres">
      <dgm:prSet presAssocID="{CA11DBB5-139C-4BC6-AFC7-9EEBADF2CBC5}" presName="rootText" presStyleLbl="node2" presStyleIdx="1" presStyleCnt="2" custScaleX="128959" custLinFactNeighborX="-468" custLinFactNeighborY="-377">
        <dgm:presLayoutVars>
          <dgm:chPref val="3"/>
        </dgm:presLayoutVars>
      </dgm:prSet>
      <dgm:spPr/>
    </dgm:pt>
    <dgm:pt modelId="{1363C0F4-BD70-4CEF-973D-5B7345A314D4}" type="pres">
      <dgm:prSet presAssocID="{CA11DBB5-139C-4BC6-AFC7-9EEBADF2CBC5}" presName="rootConnector" presStyleLbl="node2" presStyleIdx="1" presStyleCnt="2"/>
      <dgm:spPr/>
    </dgm:pt>
    <dgm:pt modelId="{A996C259-B66B-47AC-B8B1-A3BB07576A5F}" type="pres">
      <dgm:prSet presAssocID="{CA11DBB5-139C-4BC6-AFC7-9EEBADF2CBC5}" presName="hierChild4" presStyleCnt="0"/>
      <dgm:spPr/>
    </dgm:pt>
    <dgm:pt modelId="{81E665BB-D9AF-4C9E-8BB4-DB4B851A16D1}" type="pres">
      <dgm:prSet presAssocID="{CA11DBB5-139C-4BC6-AFC7-9EEBADF2CBC5}" presName="hierChild5" presStyleCnt="0"/>
      <dgm:spPr/>
    </dgm:pt>
    <dgm:pt modelId="{A73DEAF2-E9A6-4B58-A300-952CDC403161}" type="pres">
      <dgm:prSet presAssocID="{3890E821-16C5-460F-AF22-5887FE85B9A2}" presName="hierChild3" presStyleCnt="0"/>
      <dgm:spPr/>
    </dgm:pt>
  </dgm:ptLst>
  <dgm:cxnLst>
    <dgm:cxn modelId="{6311EC11-754C-42B0-8606-59699F04B8AB}" type="presOf" srcId="{3890E821-16C5-460F-AF22-5887FE85B9A2}" destId="{A9590F83-B43D-4B21-AA80-93356CBF1B48}" srcOrd="1" destOrd="0" presId="urn:microsoft.com/office/officeart/2005/8/layout/orgChart1"/>
    <dgm:cxn modelId="{7DD9AA28-683A-469D-A726-8FDC398FBAC7}" srcId="{DC7D5522-33A3-49E3-B3BD-893A9F394341}" destId="{3890E821-16C5-460F-AF22-5887FE85B9A2}" srcOrd="0" destOrd="0" parTransId="{6B5C36E4-B4E3-450D-8C0E-D5AADB641D92}" sibTransId="{686841CF-E711-478C-98BD-A240FF89B424}"/>
    <dgm:cxn modelId="{2A94D12B-90D0-41DA-89F8-F5EB8933E53C}" type="presOf" srcId="{48BFDFF7-B320-4F52-95A0-6BF72AAD115F}" destId="{A73D2830-D21C-4ECC-A9A6-674BCC9B609D}" srcOrd="0" destOrd="0" presId="urn:microsoft.com/office/officeart/2005/8/layout/orgChart1"/>
    <dgm:cxn modelId="{E4F3B062-6AD4-4DF0-9E30-5BA0ABD9B21A}" srcId="{3890E821-16C5-460F-AF22-5887FE85B9A2}" destId="{583F5B22-BEA1-4E0B-859F-F482273FC276}" srcOrd="0" destOrd="0" parTransId="{B5C47930-DE51-4C26-BC92-DC0A0BB6473F}" sibTransId="{D85D76FA-7671-4DC9-BA59-13B79DFD7E0B}"/>
    <dgm:cxn modelId="{A3434480-3668-4973-883B-12D838C024EC}" type="presOf" srcId="{DC7D5522-33A3-49E3-B3BD-893A9F394341}" destId="{355813D4-8659-48BF-8748-5B377EC6FB61}" srcOrd="0" destOrd="0" presId="urn:microsoft.com/office/officeart/2005/8/layout/orgChart1"/>
    <dgm:cxn modelId="{6E65B488-07CD-4DB1-8AB1-067F71CC25CE}" srcId="{3890E821-16C5-460F-AF22-5887FE85B9A2}" destId="{CA11DBB5-139C-4BC6-AFC7-9EEBADF2CBC5}" srcOrd="1" destOrd="0" parTransId="{48BFDFF7-B320-4F52-95A0-6BF72AAD115F}" sibTransId="{B417C0CF-2C50-46F0-9DF8-57A425D79444}"/>
    <dgm:cxn modelId="{9C8CCE95-F47F-46C3-98A0-2F7A43F74B06}" type="presOf" srcId="{583F5B22-BEA1-4E0B-859F-F482273FC276}" destId="{B060CD16-BA71-44CC-8CC0-8221841860B2}" srcOrd="0" destOrd="0" presId="urn:microsoft.com/office/officeart/2005/8/layout/orgChart1"/>
    <dgm:cxn modelId="{08DC56B0-D451-424F-8412-0295713BA996}" type="presOf" srcId="{CA11DBB5-139C-4BC6-AFC7-9EEBADF2CBC5}" destId="{1363C0F4-BD70-4CEF-973D-5B7345A314D4}" srcOrd="1" destOrd="0" presId="urn:microsoft.com/office/officeart/2005/8/layout/orgChart1"/>
    <dgm:cxn modelId="{F79878C9-513E-4DCC-913B-E5D995C85BDF}" type="presOf" srcId="{CA11DBB5-139C-4BC6-AFC7-9EEBADF2CBC5}" destId="{DD5D901F-D865-4CBA-A1F9-F373C8CB3D8E}" srcOrd="0" destOrd="0" presId="urn:microsoft.com/office/officeart/2005/8/layout/orgChart1"/>
    <dgm:cxn modelId="{47C292D8-5CB2-4D0F-B649-37B124671939}" type="presOf" srcId="{583F5B22-BEA1-4E0B-859F-F482273FC276}" destId="{AD70B4FD-6366-499A-A12E-EA1A7F748F57}" srcOrd="1" destOrd="0" presId="urn:microsoft.com/office/officeart/2005/8/layout/orgChart1"/>
    <dgm:cxn modelId="{CFBEEEDB-F85F-4747-BF70-9BDA5C385F98}" type="presOf" srcId="{3890E821-16C5-460F-AF22-5887FE85B9A2}" destId="{9D66A6C4-A84F-4D4D-8EDC-F49BC8C8599D}" srcOrd="0" destOrd="0" presId="urn:microsoft.com/office/officeart/2005/8/layout/orgChart1"/>
    <dgm:cxn modelId="{0D44ABFC-F67F-468D-854E-5FB6F48D92A2}" type="presOf" srcId="{B5C47930-DE51-4C26-BC92-DC0A0BB6473F}" destId="{15597271-0552-410E-BE8D-F0756AA4B78D}" srcOrd="0" destOrd="0" presId="urn:microsoft.com/office/officeart/2005/8/layout/orgChart1"/>
    <dgm:cxn modelId="{95CB7699-D538-4DDD-9FA2-1CB5EE93909F}" type="presParOf" srcId="{355813D4-8659-48BF-8748-5B377EC6FB61}" destId="{E9BB6CAA-9D13-4C33-AD46-D533A64EACBF}" srcOrd="0" destOrd="0" presId="urn:microsoft.com/office/officeart/2005/8/layout/orgChart1"/>
    <dgm:cxn modelId="{D3D990FE-BFE1-4F9B-B3C7-AA90181C8E17}" type="presParOf" srcId="{E9BB6CAA-9D13-4C33-AD46-D533A64EACBF}" destId="{FBE03DDE-ED83-4E89-B991-2CDBC97035C5}" srcOrd="0" destOrd="0" presId="urn:microsoft.com/office/officeart/2005/8/layout/orgChart1"/>
    <dgm:cxn modelId="{C8DD9420-C567-4F82-B544-5837F8D8B935}" type="presParOf" srcId="{FBE03DDE-ED83-4E89-B991-2CDBC97035C5}" destId="{9D66A6C4-A84F-4D4D-8EDC-F49BC8C8599D}" srcOrd="0" destOrd="0" presId="urn:microsoft.com/office/officeart/2005/8/layout/orgChart1"/>
    <dgm:cxn modelId="{4D1B2333-A3FA-4C6C-9301-10F7C7DAACFB}" type="presParOf" srcId="{FBE03DDE-ED83-4E89-B991-2CDBC97035C5}" destId="{A9590F83-B43D-4B21-AA80-93356CBF1B48}" srcOrd="1" destOrd="0" presId="urn:microsoft.com/office/officeart/2005/8/layout/orgChart1"/>
    <dgm:cxn modelId="{2B878CF4-3D2B-4D8C-93C9-2C785F75760C}" type="presParOf" srcId="{E9BB6CAA-9D13-4C33-AD46-D533A64EACBF}" destId="{7C6174B6-E72B-46F9-95AF-48C89D5E05C2}" srcOrd="1" destOrd="0" presId="urn:microsoft.com/office/officeart/2005/8/layout/orgChart1"/>
    <dgm:cxn modelId="{31BB137E-A7A8-4FD8-8A3A-0BC3BBFE3414}" type="presParOf" srcId="{7C6174B6-E72B-46F9-95AF-48C89D5E05C2}" destId="{15597271-0552-410E-BE8D-F0756AA4B78D}" srcOrd="0" destOrd="0" presId="urn:microsoft.com/office/officeart/2005/8/layout/orgChart1"/>
    <dgm:cxn modelId="{C97E281E-849B-4C69-9CEE-6AFB5FEAB540}" type="presParOf" srcId="{7C6174B6-E72B-46F9-95AF-48C89D5E05C2}" destId="{883D7FAE-1250-432A-9A5A-D39F0FF08A06}" srcOrd="1" destOrd="0" presId="urn:microsoft.com/office/officeart/2005/8/layout/orgChart1"/>
    <dgm:cxn modelId="{9425AB89-D3C6-4D61-AC9A-3ACBDF31997D}" type="presParOf" srcId="{883D7FAE-1250-432A-9A5A-D39F0FF08A06}" destId="{6C74C1A7-7E82-471D-ADFE-808EB5D106A6}" srcOrd="0" destOrd="0" presId="urn:microsoft.com/office/officeart/2005/8/layout/orgChart1"/>
    <dgm:cxn modelId="{F5EB82E4-7C80-4ACF-AA3C-D539F0728E67}" type="presParOf" srcId="{6C74C1A7-7E82-471D-ADFE-808EB5D106A6}" destId="{B060CD16-BA71-44CC-8CC0-8221841860B2}" srcOrd="0" destOrd="0" presId="urn:microsoft.com/office/officeart/2005/8/layout/orgChart1"/>
    <dgm:cxn modelId="{FACCC539-D340-4D94-9CB9-0E007F51515A}" type="presParOf" srcId="{6C74C1A7-7E82-471D-ADFE-808EB5D106A6}" destId="{AD70B4FD-6366-499A-A12E-EA1A7F748F57}" srcOrd="1" destOrd="0" presId="urn:microsoft.com/office/officeart/2005/8/layout/orgChart1"/>
    <dgm:cxn modelId="{7E1107D1-D2F8-42BD-A32C-EB14E0DF280E}" type="presParOf" srcId="{883D7FAE-1250-432A-9A5A-D39F0FF08A06}" destId="{30101F5C-EC4C-4670-8511-AEC4468FB8BB}" srcOrd="1" destOrd="0" presId="urn:microsoft.com/office/officeart/2005/8/layout/orgChart1"/>
    <dgm:cxn modelId="{D99A0DF4-6F76-4CE1-9F37-233A1E459C1E}" type="presParOf" srcId="{883D7FAE-1250-432A-9A5A-D39F0FF08A06}" destId="{92DDBC82-05B5-45A7-B3FC-2A55EA7C2F8A}" srcOrd="2" destOrd="0" presId="urn:microsoft.com/office/officeart/2005/8/layout/orgChart1"/>
    <dgm:cxn modelId="{B6F9B52F-9FEC-4C75-AF9B-04FE7B595549}" type="presParOf" srcId="{7C6174B6-E72B-46F9-95AF-48C89D5E05C2}" destId="{A73D2830-D21C-4ECC-A9A6-674BCC9B609D}" srcOrd="2" destOrd="0" presId="urn:microsoft.com/office/officeart/2005/8/layout/orgChart1"/>
    <dgm:cxn modelId="{7536576D-8D1E-45D7-8ADD-6D79D24BC6A0}" type="presParOf" srcId="{7C6174B6-E72B-46F9-95AF-48C89D5E05C2}" destId="{56C945D7-53BC-4651-8903-0382877C14D9}" srcOrd="3" destOrd="0" presId="urn:microsoft.com/office/officeart/2005/8/layout/orgChart1"/>
    <dgm:cxn modelId="{360D61B0-BD8D-4A13-A98B-4C4387FD21E3}" type="presParOf" srcId="{56C945D7-53BC-4651-8903-0382877C14D9}" destId="{E08FDF77-1589-445F-B71A-A73BF02A6801}" srcOrd="0" destOrd="0" presId="urn:microsoft.com/office/officeart/2005/8/layout/orgChart1"/>
    <dgm:cxn modelId="{193606B3-D7D7-47E8-A3B4-F1BB0994E1CC}" type="presParOf" srcId="{E08FDF77-1589-445F-B71A-A73BF02A6801}" destId="{DD5D901F-D865-4CBA-A1F9-F373C8CB3D8E}" srcOrd="0" destOrd="0" presId="urn:microsoft.com/office/officeart/2005/8/layout/orgChart1"/>
    <dgm:cxn modelId="{034DB2C5-F75F-4422-A8C3-36FFB581BEF3}" type="presParOf" srcId="{E08FDF77-1589-445F-B71A-A73BF02A6801}" destId="{1363C0F4-BD70-4CEF-973D-5B7345A314D4}" srcOrd="1" destOrd="0" presId="urn:microsoft.com/office/officeart/2005/8/layout/orgChart1"/>
    <dgm:cxn modelId="{A6FC6F4F-FB18-4E09-9971-1B3218C98DAE}" type="presParOf" srcId="{56C945D7-53BC-4651-8903-0382877C14D9}" destId="{A996C259-B66B-47AC-B8B1-A3BB07576A5F}" srcOrd="1" destOrd="0" presId="urn:microsoft.com/office/officeart/2005/8/layout/orgChart1"/>
    <dgm:cxn modelId="{BAA5BBCE-F27A-4D57-9AC0-D717D77A6A21}" type="presParOf" srcId="{56C945D7-53BC-4651-8903-0382877C14D9}" destId="{81E665BB-D9AF-4C9E-8BB4-DB4B851A16D1}" srcOrd="2" destOrd="0" presId="urn:microsoft.com/office/officeart/2005/8/layout/orgChart1"/>
    <dgm:cxn modelId="{C9F8B8B3-8EF2-418F-BF1E-E77D870E1AEB}" type="presParOf" srcId="{E9BB6CAA-9D13-4C33-AD46-D533A64EACBF}" destId="{A73DEAF2-E9A6-4B58-A300-952CDC40316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D2830-D21C-4ECC-A9A6-674BCC9B609D}">
      <dsp:nvSpPr>
        <dsp:cNvPr id="0" name=""/>
        <dsp:cNvSpPr/>
      </dsp:nvSpPr>
      <dsp:spPr>
        <a:xfrm>
          <a:off x="3692932" y="1594625"/>
          <a:ext cx="1957452" cy="901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890"/>
              </a:lnTo>
              <a:lnTo>
                <a:pt x="1957452" y="603890"/>
              </a:lnTo>
              <a:lnTo>
                <a:pt x="1957452" y="901632"/>
              </a:lnTo>
            </a:path>
          </a:pathLst>
        </a:custGeom>
        <a:noFill/>
        <a:ln w="12700" cap="flat" cmpd="sng" algn="ctr">
          <a:solidFill>
            <a:srgbClr val="86B6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97271-0552-410E-BE8D-F0756AA4B78D}">
      <dsp:nvSpPr>
        <dsp:cNvPr id="0" name=""/>
        <dsp:cNvSpPr/>
      </dsp:nvSpPr>
      <dsp:spPr>
        <a:xfrm>
          <a:off x="1620551" y="1594625"/>
          <a:ext cx="2072380" cy="906977"/>
        </a:xfrm>
        <a:custGeom>
          <a:avLst/>
          <a:gdLst/>
          <a:ahLst/>
          <a:cxnLst/>
          <a:rect l="0" t="0" r="0" b="0"/>
          <a:pathLst>
            <a:path>
              <a:moveTo>
                <a:pt x="2072380" y="0"/>
              </a:moveTo>
              <a:lnTo>
                <a:pt x="2072380" y="609236"/>
              </a:lnTo>
              <a:lnTo>
                <a:pt x="0" y="609236"/>
              </a:lnTo>
              <a:lnTo>
                <a:pt x="0" y="906977"/>
              </a:lnTo>
            </a:path>
          </a:pathLst>
        </a:custGeom>
        <a:noFill/>
        <a:ln w="12700" cap="flat" cmpd="sng" algn="ctr">
          <a:solidFill>
            <a:srgbClr val="86B6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6A6C4-A84F-4D4D-8EDC-F49BC8C8599D}">
      <dsp:nvSpPr>
        <dsp:cNvPr id="0" name=""/>
        <dsp:cNvSpPr/>
      </dsp:nvSpPr>
      <dsp:spPr>
        <a:xfrm>
          <a:off x="1444770" y="224078"/>
          <a:ext cx="4496323" cy="1370547"/>
        </a:xfrm>
        <a:prstGeom prst="rect">
          <a:avLst/>
        </a:prstGeom>
        <a:solidFill>
          <a:srgbClr val="86B6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Forschungsprojekt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„Auswirkungen veränderter Bejagungsstrategien auf Rehwild“</a:t>
          </a:r>
        </a:p>
      </dsp:txBody>
      <dsp:txXfrm>
        <a:off x="1444770" y="224078"/>
        <a:ext cx="4496323" cy="1370547"/>
      </dsp:txXfrm>
    </dsp:sp>
    <dsp:sp modelId="{B060CD16-BA71-44CC-8CC0-8221841860B2}">
      <dsp:nvSpPr>
        <dsp:cNvPr id="0" name=""/>
        <dsp:cNvSpPr/>
      </dsp:nvSpPr>
      <dsp:spPr>
        <a:xfrm>
          <a:off x="1333" y="2501603"/>
          <a:ext cx="3238436" cy="1443975"/>
        </a:xfrm>
        <a:prstGeom prst="rect">
          <a:avLst/>
        </a:prstGeom>
        <a:solidFill>
          <a:srgbClr val="86B6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Forschungsrevier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RVR-Eilpe</a:t>
          </a:r>
        </a:p>
      </dsp:txBody>
      <dsp:txXfrm>
        <a:off x="1333" y="2501603"/>
        <a:ext cx="3238436" cy="1443975"/>
      </dsp:txXfrm>
    </dsp:sp>
    <dsp:sp modelId="{DD5D901F-D865-4CBA-A1F9-F373C8CB3D8E}">
      <dsp:nvSpPr>
        <dsp:cNvPr id="0" name=""/>
        <dsp:cNvSpPr/>
      </dsp:nvSpPr>
      <dsp:spPr>
        <a:xfrm>
          <a:off x="3821982" y="2496258"/>
          <a:ext cx="3656805" cy="1417817"/>
        </a:xfrm>
        <a:prstGeom prst="rect">
          <a:avLst/>
        </a:prstGeom>
        <a:solidFill>
          <a:srgbClr val="86B6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Netzwerk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Vorbildliche Rehwildreviere</a:t>
          </a:r>
        </a:p>
      </dsp:txBody>
      <dsp:txXfrm>
        <a:off x="3821982" y="2496258"/>
        <a:ext cx="3656805" cy="1417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1524000" y="2789847"/>
            <a:ext cx="9144000" cy="238760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1122362"/>
            <a:ext cx="9144000" cy="165576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1pPr>
            <a:lvl2pPr marL="0" indent="4572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2pPr>
            <a:lvl3pPr marL="0" indent="9144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3pPr>
            <a:lvl4pPr marL="0" indent="13716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4pPr>
            <a:lvl5pPr marL="0" indent="18288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28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244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094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8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404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270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86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387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04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63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3269" y="6356350"/>
            <a:ext cx="85145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4418" y="6356350"/>
            <a:ext cx="6698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55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72953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3877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993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0306183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13" name="Bild" descr="Bild">
            <a:extLst>
              <a:ext uri="{FF2B5EF4-FFF2-40B4-BE49-F238E27FC236}">
                <a16:creationId xmlns:a16="http://schemas.microsoft.com/office/drawing/2014/main" id="{77FF29DE-6F80-FC4A-B095-ED4808F4DA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970723" y="5703949"/>
            <a:ext cx="766153" cy="10785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801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microsoft.com/office/2007/relationships/hdphoto" Target="../media/hdphoto2.wdp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audio" Target="../media/media13.m4a"/><Relationship Id="rId7" Type="http://schemas.openxmlformats.org/officeDocument/2006/relationships/chart" Target="../charts/chart5.xml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hyperlink" Target="http://www.wildoekologie-heut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4.jpeg"/><Relationship Id="rId11" Type="http://schemas.openxmlformats.org/officeDocument/2006/relationships/image" Target="../media/image2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741" name="Titel 1"/>
          <p:cNvSpPr txBox="1"/>
          <p:nvPr/>
        </p:nvSpPr>
        <p:spPr>
          <a:xfrm>
            <a:off x="2591697" y="737965"/>
            <a:ext cx="6856205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5. Mit veränderten Jagdstrategien zum Erfolg</a:t>
            </a:r>
            <a:endParaRPr dirty="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84791D6B-9710-ABB6-C615-45EB8D36FF05}"/>
              </a:ext>
            </a:extLst>
          </p:cNvPr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Wiederbewaldung</a:t>
            </a:r>
            <a:r>
              <a:rPr dirty="0"/>
              <a:t> und </a:t>
            </a:r>
            <a:r>
              <a:rPr dirty="0" err="1"/>
              <a:t>Jagd</a:t>
            </a:r>
            <a:r>
              <a:rPr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30A225-D4E4-4E79-92DA-E145EFFC0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3954"/>
      </p:ext>
    </p:extLst>
  </p:cSld>
  <p:clrMapOvr>
    <a:masterClrMapping/>
  </p:clrMapOvr>
  <p:transition spd="med" advTm="14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913A7-0454-3B4A-B6F5-E5D7D48C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E4EA4-EBF1-2A40-B965-39C326A9E55B}" type="slidenum">
              <a:rPr lang="de-DE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F6D26A-A538-0427-86B3-AA69F410E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96" y="475759"/>
            <a:ext cx="4139952" cy="31049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EEF367-9BE1-E07E-F7E5-A58459D2B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1460" y="910890"/>
            <a:ext cx="3481044" cy="26107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52D750-D050-DD1D-22DC-E9A180B1E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0" y="2505634"/>
            <a:ext cx="4326916" cy="32451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29DEB9-B304-5FF0-2E0D-234B3C993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96" y="3696548"/>
            <a:ext cx="4033237" cy="3024927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64E7E827-79A7-2B8C-BF32-71C38994650D}"/>
              </a:ext>
            </a:extLst>
          </p:cNvPr>
          <p:cNvSpPr txBox="1"/>
          <p:nvPr/>
        </p:nvSpPr>
        <p:spPr>
          <a:xfrm>
            <a:off x="340281" y="140966"/>
            <a:ext cx="3441927" cy="7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Forschungsrevier</a:t>
            </a:r>
            <a:r>
              <a:rPr dirty="0"/>
              <a:t> Hagen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107DA57E-D84E-0F53-434C-5D50104A0D51}"/>
              </a:ext>
            </a:extLst>
          </p:cNvPr>
          <p:cNvSpPr txBox="1">
            <a:spLocks/>
          </p:cNvSpPr>
          <p:nvPr/>
        </p:nvSpPr>
        <p:spPr>
          <a:xfrm>
            <a:off x="340281" y="1323300"/>
            <a:ext cx="2990176" cy="788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2017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Leittriebverbiss 41 %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FBEC412-B3F1-0D2D-C118-1564D47699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59" y="4128227"/>
            <a:ext cx="2786321" cy="24532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4562A0-0E52-48FD-9F38-49757F302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68236"/>
      </p:ext>
    </p:extLst>
  </p:cSld>
  <p:clrMapOvr>
    <a:masterClrMapping/>
  </p:clrMapOvr>
  <p:transition spd="med" advTm="22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786" name="Untertitel 2"/>
          <p:cNvSpPr txBox="1"/>
          <p:nvPr/>
        </p:nvSpPr>
        <p:spPr>
          <a:xfrm>
            <a:off x="2460252" y="1378751"/>
            <a:ext cx="4444467" cy="437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Rehwildstrecke und Verbissprozent</a:t>
            </a:r>
          </a:p>
        </p:txBody>
      </p:sp>
      <p:graphicFrame>
        <p:nvGraphicFramePr>
          <p:cNvPr id="787" name="Diagramm 7"/>
          <p:cNvGraphicFramePr/>
          <p:nvPr/>
        </p:nvGraphicFramePr>
        <p:xfrm>
          <a:off x="1402913" y="1754930"/>
          <a:ext cx="5673766" cy="3487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88" name="Textfeld 8"/>
          <p:cNvSpPr txBox="1"/>
          <p:nvPr/>
        </p:nvSpPr>
        <p:spPr>
          <a:xfrm>
            <a:off x="7287806" y="4302680"/>
            <a:ext cx="4795355" cy="584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ts val="1500"/>
              </a:lnSpc>
              <a:spcBef>
                <a:spcPts val="800"/>
              </a:spcBef>
              <a:defRPr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Grenzwerte</a:t>
            </a:r>
            <a:r>
              <a:rPr dirty="0"/>
              <a:t> der </a:t>
            </a:r>
            <a:r>
              <a:rPr dirty="0" err="1"/>
              <a:t>jährlich</a:t>
            </a:r>
            <a:r>
              <a:rPr dirty="0"/>
              <a:t> </a:t>
            </a:r>
            <a:r>
              <a:rPr dirty="0" err="1"/>
              <a:t>frischen</a:t>
            </a:r>
            <a:r>
              <a:rPr dirty="0"/>
              <a:t> Verbissschäden (MULNV)</a:t>
            </a:r>
          </a:p>
          <a:p>
            <a:pPr algn="just">
              <a:lnSpc>
                <a:spcPts val="1500"/>
              </a:lnSpc>
              <a:spcBef>
                <a:spcPts val="800"/>
              </a:spcBef>
              <a:defRPr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 </a:t>
            </a:r>
          </a:p>
        </p:txBody>
      </p:sp>
      <p:pic>
        <p:nvPicPr>
          <p:cNvPr id="789" name="Grafik 11" descr="Grafik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806" y="3007151"/>
            <a:ext cx="4679615" cy="1292561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Gerader Verbinder 12"/>
          <p:cNvSpPr/>
          <p:nvPr/>
        </p:nvSpPr>
        <p:spPr>
          <a:xfrm>
            <a:off x="4485037" y="4736591"/>
            <a:ext cx="1" cy="1357734"/>
          </a:xfrm>
          <a:prstGeom prst="line">
            <a:avLst/>
          </a:prstGeom>
          <a:ln w="28575">
            <a:solidFill>
              <a:srgbClr val="458C4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1" name="Textfeld 14"/>
          <p:cNvSpPr txBox="1"/>
          <p:nvPr/>
        </p:nvSpPr>
        <p:spPr>
          <a:xfrm>
            <a:off x="1802454" y="5454949"/>
            <a:ext cx="2735589" cy="119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Keine natürliche Verjüngung der Wälder möglich</a:t>
            </a:r>
          </a:p>
          <a:p>
            <a:pPr algn="just">
              <a:lnSpc>
                <a:spcPts val="1500"/>
              </a:lnSpc>
              <a:spcBef>
                <a:spcPts val="800"/>
              </a:spcBef>
              <a:defRPr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</p:txBody>
      </p:sp>
      <p:sp>
        <p:nvSpPr>
          <p:cNvPr id="792" name="Textfeld 15"/>
          <p:cNvSpPr txBox="1"/>
          <p:nvPr/>
        </p:nvSpPr>
        <p:spPr>
          <a:xfrm>
            <a:off x="4728205" y="5474420"/>
            <a:ext cx="2735588" cy="92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Natürliche Verjüngung der Wälder wird möglich</a:t>
            </a:r>
          </a:p>
          <a:p>
            <a:pPr algn="just">
              <a:lnSpc>
                <a:spcPts val="1500"/>
              </a:lnSpc>
              <a:spcBef>
                <a:spcPts val="800"/>
              </a:spcBef>
              <a:defRPr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</p:txBody>
      </p:sp>
      <p:sp>
        <p:nvSpPr>
          <p:cNvPr id="793" name="Gerader Verbinder 16"/>
          <p:cNvSpPr/>
          <p:nvPr/>
        </p:nvSpPr>
        <p:spPr>
          <a:xfrm>
            <a:off x="2034268" y="3132307"/>
            <a:ext cx="868838" cy="210134"/>
          </a:xfrm>
          <a:prstGeom prst="line">
            <a:avLst/>
          </a:prstGeom>
          <a:ln w="4762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4" name="Textfeld 17"/>
          <p:cNvSpPr txBox="1"/>
          <p:nvPr/>
        </p:nvSpPr>
        <p:spPr>
          <a:xfrm>
            <a:off x="2125844" y="2877712"/>
            <a:ext cx="49928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41%</a:t>
            </a:r>
          </a:p>
        </p:txBody>
      </p:sp>
      <p:sp>
        <p:nvSpPr>
          <p:cNvPr id="795" name="Gerader Verbinder 20"/>
          <p:cNvSpPr/>
          <p:nvPr/>
        </p:nvSpPr>
        <p:spPr>
          <a:xfrm>
            <a:off x="2885820" y="3339179"/>
            <a:ext cx="1018478" cy="632289"/>
          </a:xfrm>
          <a:prstGeom prst="line">
            <a:avLst/>
          </a:prstGeom>
          <a:ln w="4762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6" name="Gerader Verbinder 21"/>
          <p:cNvSpPr/>
          <p:nvPr/>
        </p:nvSpPr>
        <p:spPr>
          <a:xfrm>
            <a:off x="3884122" y="3950818"/>
            <a:ext cx="1058828" cy="339956"/>
          </a:xfrm>
          <a:prstGeom prst="line">
            <a:avLst/>
          </a:prstGeom>
          <a:ln w="4762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7" name="Gerader Verbinder 23"/>
          <p:cNvSpPr/>
          <p:nvPr/>
        </p:nvSpPr>
        <p:spPr>
          <a:xfrm>
            <a:off x="4942949" y="4299710"/>
            <a:ext cx="919540" cy="173790"/>
          </a:xfrm>
          <a:prstGeom prst="line">
            <a:avLst/>
          </a:prstGeom>
          <a:ln w="4762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8" name="Textfeld 24"/>
          <p:cNvSpPr txBox="1"/>
          <p:nvPr/>
        </p:nvSpPr>
        <p:spPr>
          <a:xfrm>
            <a:off x="5911368" y="4214322"/>
            <a:ext cx="49927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11%</a:t>
            </a:r>
          </a:p>
        </p:txBody>
      </p:sp>
      <p:sp>
        <p:nvSpPr>
          <p:cNvPr id="799" name="Titel 1"/>
          <p:cNvSpPr txBox="1"/>
          <p:nvPr/>
        </p:nvSpPr>
        <p:spPr>
          <a:xfrm>
            <a:off x="236664" y="236675"/>
            <a:ext cx="4202654" cy="82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2600" b="1">
                <a:solidFill>
                  <a:srgbClr val="FFFFFF"/>
                </a:solidFill>
              </a:defRPr>
            </a:pPr>
            <a:r>
              <a:t>Rehwildprojekt</a:t>
            </a:r>
            <a:endParaRPr sz="4400"/>
          </a:p>
          <a:p>
            <a:pPr algn="ctr">
              <a:lnSpc>
                <a:spcPct val="90000"/>
              </a:lnSpc>
              <a:defRPr sz="2600" b="1">
                <a:solidFill>
                  <a:srgbClr val="FFFFFF"/>
                </a:solidFill>
              </a:defRPr>
            </a:pPr>
            <a:r>
              <a:t>Forschungsrevier Hagen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2FB85D-C113-4B6A-87F4-E15FF3BB1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795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" grpId="8" animBg="1" advAuto="0"/>
      <p:bldP spid="789" grpId="7" animBg="1" advAuto="0"/>
      <p:bldP spid="790" grpId="10" animBg="1" advAuto="0"/>
      <p:bldP spid="791" grpId="9" animBg="1" advAuto="0"/>
      <p:bldP spid="792" grpId="11" animBg="1" advAuto="0"/>
      <p:bldP spid="793" grpId="2" animBg="1" advAuto="0"/>
      <p:bldP spid="794" grpId="1" animBg="1" advAuto="0"/>
      <p:bldP spid="795" grpId="3" animBg="1" advAuto="0"/>
      <p:bldP spid="796" grpId="4" animBg="1" advAuto="0"/>
      <p:bldP spid="797" grpId="5" animBg="1" advAuto="0"/>
      <p:bldP spid="798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aphicFrame>
        <p:nvGraphicFramePr>
          <p:cNvPr id="817" name="Diagramm 6"/>
          <p:cNvGraphicFramePr/>
          <p:nvPr/>
        </p:nvGraphicFramePr>
        <p:xfrm>
          <a:off x="373354" y="1353493"/>
          <a:ext cx="6530416" cy="4021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18" name="Grafik 2" descr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588" y="1597957"/>
            <a:ext cx="45720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Titel 1"/>
          <p:cNvSpPr txBox="1"/>
          <p:nvPr/>
        </p:nvSpPr>
        <p:spPr>
          <a:xfrm>
            <a:off x="236664" y="84744"/>
            <a:ext cx="4202654" cy="73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r>
              <a:t>Rehwildprojekt</a:t>
            </a:r>
            <a:endParaRPr sz="4400" b="1"/>
          </a:p>
          <a:p>
            <a: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r>
              <a:t>Forschungsrevier Hagen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AA2D4E-72BF-4649-AD34-43EA51A24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02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822" name="Textfeld 13"/>
          <p:cNvSpPr txBox="1"/>
          <p:nvPr/>
        </p:nvSpPr>
        <p:spPr>
          <a:xfrm>
            <a:off x="3725553" y="92055"/>
            <a:ext cx="4310421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t>Erfahrungen aus dem Rehwildprojekt</a:t>
            </a:r>
          </a:p>
        </p:txBody>
      </p:sp>
      <p:sp>
        <p:nvSpPr>
          <p:cNvPr id="823" name="Textfeld 10"/>
          <p:cNvSpPr txBox="1"/>
          <p:nvPr/>
        </p:nvSpPr>
        <p:spPr>
          <a:xfrm>
            <a:off x="234058" y="556264"/>
            <a:ext cx="4019847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Jagdlicher (Arbeits-) Aufwand</a:t>
            </a:r>
          </a:p>
        </p:txBody>
      </p:sp>
      <p:graphicFrame>
        <p:nvGraphicFramePr>
          <p:cNvPr id="824" name="Diagramm 6"/>
          <p:cNvGraphicFramePr/>
          <p:nvPr/>
        </p:nvGraphicFramePr>
        <p:xfrm>
          <a:off x="123663" y="2412897"/>
          <a:ext cx="2436339" cy="354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25" name="Diagramm 7"/>
          <p:cNvGraphicFramePr/>
          <p:nvPr/>
        </p:nvGraphicFramePr>
        <p:xfrm>
          <a:off x="2761385" y="1099892"/>
          <a:ext cx="2755557" cy="4863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26" name="Diagramm 8"/>
          <p:cNvGraphicFramePr/>
          <p:nvPr>
            <p:extLst>
              <p:ext uri="{D42A27DB-BD31-4B8C-83A1-F6EECF244321}">
                <p14:modId xmlns:p14="http://schemas.microsoft.com/office/powerpoint/2010/main" val="532637072"/>
              </p:ext>
            </p:extLst>
          </p:nvPr>
        </p:nvGraphicFramePr>
        <p:xfrm>
          <a:off x="5967178" y="1023207"/>
          <a:ext cx="2990209" cy="4922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27" name="Diagramm 11"/>
          <p:cNvGraphicFramePr/>
          <p:nvPr/>
        </p:nvGraphicFramePr>
        <p:xfrm>
          <a:off x="8988462" y="969573"/>
          <a:ext cx="3066171" cy="4824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28" name="Rechteck 18"/>
          <p:cNvSpPr/>
          <p:nvPr/>
        </p:nvSpPr>
        <p:spPr>
          <a:xfrm>
            <a:off x="511852" y="6046346"/>
            <a:ext cx="217166" cy="215441"/>
          </a:xfrm>
          <a:prstGeom prst="rect">
            <a:avLst/>
          </a:prstGeom>
          <a:solidFill>
            <a:srgbClr val="C55A1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829" name="Rechteck 19"/>
          <p:cNvSpPr/>
          <p:nvPr/>
        </p:nvSpPr>
        <p:spPr>
          <a:xfrm>
            <a:off x="1980227" y="6058215"/>
            <a:ext cx="217167" cy="215441"/>
          </a:xfrm>
          <a:prstGeom prst="rect">
            <a:avLst/>
          </a:prstGeom>
          <a:solidFill>
            <a:srgbClr val="86B64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830" name="Textfeld 20"/>
          <p:cNvSpPr txBox="1"/>
          <p:nvPr/>
        </p:nvSpPr>
        <p:spPr>
          <a:xfrm>
            <a:off x="786583" y="5983251"/>
            <a:ext cx="99649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Hegejagd</a:t>
            </a:r>
          </a:p>
        </p:txBody>
      </p:sp>
      <p:sp>
        <p:nvSpPr>
          <p:cNvPr id="831" name="Textfeld 21"/>
          <p:cNvSpPr txBox="1"/>
          <p:nvPr/>
        </p:nvSpPr>
        <p:spPr>
          <a:xfrm>
            <a:off x="2289701" y="6001865"/>
            <a:ext cx="154180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Waldjagd</a:t>
            </a:r>
          </a:p>
        </p:txBody>
      </p:sp>
      <p:sp>
        <p:nvSpPr>
          <p:cNvPr id="832" name="Titel 1"/>
          <p:cNvSpPr txBox="1"/>
          <p:nvPr/>
        </p:nvSpPr>
        <p:spPr>
          <a:xfrm>
            <a:off x="3922941" y="5933211"/>
            <a:ext cx="5870090" cy="71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2200" b="1">
                <a:solidFill>
                  <a:srgbClr val="FFFFFF"/>
                </a:solidFill>
              </a:defRPr>
            </a:pPr>
            <a:r>
              <a:rPr dirty="0" err="1"/>
              <a:t>Waldorientierte</a:t>
            </a:r>
            <a:r>
              <a:rPr dirty="0"/>
              <a:t> </a:t>
            </a:r>
            <a:r>
              <a:rPr dirty="0" err="1"/>
              <a:t>Jagd</a:t>
            </a:r>
            <a:r>
              <a:rPr dirty="0"/>
              <a:t> </a:t>
            </a:r>
            <a:r>
              <a:rPr u="sng" dirty="0"/>
              <a:t>mind. 4 x </a:t>
            </a:r>
            <a:r>
              <a:rPr u="sng" dirty="0" err="1"/>
              <a:t>arbeitsaufwändiger</a:t>
            </a:r>
            <a:r>
              <a:rPr u="sng"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konventionelle</a:t>
            </a:r>
            <a:r>
              <a:rPr dirty="0"/>
              <a:t> </a:t>
            </a:r>
            <a:r>
              <a:rPr dirty="0" err="1"/>
              <a:t>Pachtjagd</a:t>
            </a:r>
            <a:r>
              <a:rPr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81BEC1-1C5B-49FE-A02E-05A42ECB88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0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852" name="Textfeld 13"/>
          <p:cNvSpPr txBox="1"/>
          <p:nvPr/>
        </p:nvSpPr>
        <p:spPr>
          <a:xfrm>
            <a:off x="715592" y="812970"/>
            <a:ext cx="3432931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200" u="sng">
                <a:solidFill>
                  <a:srgbClr val="FFFFFF"/>
                </a:solidFill>
              </a:defRPr>
            </a:lvl1pPr>
          </a:lstStyle>
          <a:p>
            <a:r>
              <a:t>Fazit aus dem Rehwildprojekt</a:t>
            </a:r>
          </a:p>
        </p:txBody>
      </p:sp>
      <p:sp>
        <p:nvSpPr>
          <p:cNvPr id="853" name="Textfeld 10"/>
          <p:cNvSpPr txBox="1"/>
          <p:nvPr/>
        </p:nvSpPr>
        <p:spPr>
          <a:xfrm>
            <a:off x="4411229" y="170551"/>
            <a:ext cx="284749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Rehwildprojekt NRW</a:t>
            </a:r>
          </a:p>
        </p:txBody>
      </p:sp>
      <p:sp>
        <p:nvSpPr>
          <p:cNvPr id="854" name="Textfeld 6"/>
          <p:cNvSpPr txBox="1"/>
          <p:nvPr/>
        </p:nvSpPr>
        <p:spPr>
          <a:xfrm>
            <a:off x="715593" y="1390755"/>
            <a:ext cx="9855887" cy="1352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600">
                <a:solidFill>
                  <a:srgbClr val="FFFFFF"/>
                </a:solidFill>
              </a:defRPr>
            </a:pPr>
            <a:r>
              <a:t>Umstellung der Jagd auf eine konsequente, wildschadenorientierte Jagd ist nicht Stellschraube, sondern </a:t>
            </a:r>
            <a:r>
              <a:rPr sz="3200" b="1"/>
              <a:t>Grundvoraussetzung</a:t>
            </a:r>
            <a:r>
              <a:t> für die Gründung artenreicher Wälder ohne Zaun</a:t>
            </a:r>
          </a:p>
        </p:txBody>
      </p:sp>
      <p:pic>
        <p:nvPicPr>
          <p:cNvPr id="855" name="Grafik 7" descr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898" y="2998048"/>
            <a:ext cx="3999121" cy="2999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418" y="2998048"/>
            <a:ext cx="3999121" cy="2999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2A851D-75A5-441B-8571-4130BA908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23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860" name="Untertitel 2"/>
          <p:cNvSpPr txBox="1"/>
          <p:nvPr/>
        </p:nvSpPr>
        <p:spPr>
          <a:xfrm>
            <a:off x="2820748" y="154856"/>
            <a:ext cx="5963768" cy="64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86B64B"/>
                </a:solidFill>
              </a:defRPr>
            </a:lvl1pPr>
          </a:lstStyle>
          <a:p>
            <a:r>
              <a:t>Empfehlungen aus dem Rehwildprojekt</a:t>
            </a:r>
          </a:p>
        </p:txBody>
      </p:sp>
      <p:sp>
        <p:nvSpPr>
          <p:cNvPr id="861" name="Titel 1"/>
          <p:cNvSpPr txBox="1"/>
          <p:nvPr/>
        </p:nvSpPr>
        <p:spPr>
          <a:xfrm>
            <a:off x="825602" y="1131840"/>
            <a:ext cx="7572474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600" u="sng">
                <a:solidFill>
                  <a:srgbClr val="FFFFFF"/>
                </a:solidFill>
              </a:defRPr>
            </a:lvl1pPr>
          </a:lstStyle>
          <a:p>
            <a:r>
              <a:t>Grundvoraussetzung: Anpassung des Rehbestandes</a:t>
            </a:r>
          </a:p>
        </p:txBody>
      </p:sp>
      <p:sp>
        <p:nvSpPr>
          <p:cNvPr id="862" name="Titel 1"/>
          <p:cNvSpPr txBox="1"/>
          <p:nvPr/>
        </p:nvSpPr>
        <p:spPr>
          <a:xfrm>
            <a:off x="825603" y="2517267"/>
            <a:ext cx="10503933" cy="26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39470" indent="-339470" defTabSz="905255">
              <a:lnSpc>
                <a:spcPct val="136000"/>
              </a:lnSpc>
              <a:buSzPct val="100000"/>
              <a:buFont typeface="Arial"/>
              <a:buChar char="•"/>
              <a:defRPr sz="2376">
                <a:solidFill>
                  <a:srgbClr val="FFFFFF"/>
                </a:solidFill>
              </a:defRPr>
            </a:pPr>
            <a:r>
              <a:t>Hege-/ Trophäenjagd aufgegeben wird</a:t>
            </a:r>
            <a:endParaRPr sz="1485" b="1"/>
          </a:p>
          <a:p>
            <a:pPr marL="339470" indent="-339470" defTabSz="905255">
              <a:lnSpc>
                <a:spcPct val="136000"/>
              </a:lnSpc>
              <a:buSzPct val="100000"/>
              <a:buFont typeface="Arial"/>
              <a:buChar char="•"/>
              <a:defRPr sz="2376">
                <a:solidFill>
                  <a:srgbClr val="FFFFFF"/>
                </a:solidFill>
              </a:defRPr>
            </a:pPr>
            <a:r>
              <a:t>der Betrieb konkrete waldbauliche und jagdliche Ziele vorgibt</a:t>
            </a:r>
            <a:endParaRPr sz="1485" b="1"/>
          </a:p>
          <a:p>
            <a:pPr marL="339470" indent="-339470" defTabSz="905255">
              <a:lnSpc>
                <a:spcPct val="136000"/>
              </a:lnSpc>
              <a:buSzPct val="100000"/>
              <a:buFont typeface="Arial"/>
              <a:buChar char="•"/>
              <a:defRPr sz="2376">
                <a:solidFill>
                  <a:srgbClr val="FFFFFF"/>
                </a:solidFill>
              </a:defRPr>
            </a:pPr>
            <a:r>
              <a:t>die Jagd in Eigenregie ausgeübt (Verwaltungsjagd) wird oder in konkret geregelten Pirschbezirken geeignete lokale Jäger/innen eingesetzt werden</a:t>
            </a:r>
            <a:endParaRPr sz="1485" b="1"/>
          </a:p>
          <a:p>
            <a:pPr marL="339470" indent="-339470" defTabSz="905255">
              <a:lnSpc>
                <a:spcPct val="72000"/>
              </a:lnSpc>
              <a:buSzPct val="100000"/>
              <a:buFont typeface="Arial"/>
              <a:buChar char="•"/>
              <a:defRPr sz="2574">
                <a:solidFill>
                  <a:srgbClr val="FFFFFF"/>
                </a:solidFill>
              </a:defRPr>
            </a:pPr>
            <a:endParaRPr sz="1485" b="1"/>
          </a:p>
        </p:txBody>
      </p:sp>
      <p:sp>
        <p:nvSpPr>
          <p:cNvPr id="863" name="Textfeld 11"/>
          <p:cNvSpPr txBox="1"/>
          <p:nvPr/>
        </p:nvSpPr>
        <p:spPr>
          <a:xfrm>
            <a:off x="825602" y="1937216"/>
            <a:ext cx="6003082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t>nur möglich, wenn: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563D69-4DF5-40D8-A43D-1116E3062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46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867" name="Textfeld 12"/>
          <p:cNvSpPr txBox="1"/>
          <p:nvPr/>
        </p:nvSpPr>
        <p:spPr>
          <a:xfrm>
            <a:off x="5811550" y="1871184"/>
            <a:ext cx="5557353" cy="71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</a:defRPr>
            </a:pPr>
            <a:r>
              <a:t>deutlich mehr „Man-Power“ (als im Pachtrevier)</a:t>
            </a:r>
          </a:p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</a:defRPr>
            </a:pPr>
            <a:r>
              <a:t>– eine/n Jäger/innen pro 50 (- 75) ha</a:t>
            </a:r>
          </a:p>
        </p:txBody>
      </p:sp>
      <p:sp>
        <p:nvSpPr>
          <p:cNvPr id="868" name="Textfeld 13"/>
          <p:cNvSpPr txBox="1"/>
          <p:nvPr/>
        </p:nvSpPr>
        <p:spPr>
          <a:xfrm>
            <a:off x="5746154" y="4510635"/>
            <a:ext cx="6076180" cy="3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</a:defRPr>
            </a:pPr>
            <a:r>
              <a:t>mit </a:t>
            </a:r>
            <a:r>
              <a:rPr u="sng"/>
              <a:t>bestem „Personal“</a:t>
            </a:r>
            <a:r>
              <a:t> in Jagdleitung und Jagdpraxis </a:t>
            </a:r>
          </a:p>
        </p:txBody>
      </p:sp>
      <p:sp>
        <p:nvSpPr>
          <p:cNvPr id="869" name="Textfeld 15"/>
          <p:cNvSpPr txBox="1"/>
          <p:nvPr/>
        </p:nvSpPr>
        <p:spPr>
          <a:xfrm>
            <a:off x="5786359" y="2866604"/>
            <a:ext cx="3682180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t>bei angemessenen Jagdpreisen </a:t>
            </a:r>
          </a:p>
        </p:txBody>
      </p:sp>
      <p:sp>
        <p:nvSpPr>
          <p:cNvPr id="870" name="Textfeld 16"/>
          <p:cNvSpPr txBox="1"/>
          <p:nvPr/>
        </p:nvSpPr>
        <p:spPr>
          <a:xfrm>
            <a:off x="5797692" y="3672118"/>
            <a:ext cx="4953668" cy="38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t>mit lokalen Jäger/innen und guten Hunden</a:t>
            </a:r>
          </a:p>
        </p:txBody>
      </p:sp>
      <p:sp>
        <p:nvSpPr>
          <p:cNvPr id="871" name="Pfeil nach rechts 12"/>
          <p:cNvSpPr/>
          <p:nvPr/>
        </p:nvSpPr>
        <p:spPr>
          <a:xfrm>
            <a:off x="5337197" y="2090357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2" name="Pfeil nach rechts 12"/>
          <p:cNvSpPr/>
          <p:nvPr/>
        </p:nvSpPr>
        <p:spPr>
          <a:xfrm>
            <a:off x="5337197" y="2935483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3" name="Pfeil nach rechts 12"/>
          <p:cNvSpPr/>
          <p:nvPr/>
        </p:nvSpPr>
        <p:spPr>
          <a:xfrm>
            <a:off x="5340394" y="3758210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4" name="Pfeil nach rechts 12"/>
          <p:cNvSpPr/>
          <p:nvPr/>
        </p:nvSpPr>
        <p:spPr>
          <a:xfrm>
            <a:off x="5305861" y="4606583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5" name="Grafik 25" descr="Grafik 25"/>
          <p:cNvPicPr>
            <a:picLocks noChangeAspect="1"/>
          </p:cNvPicPr>
          <p:nvPr/>
        </p:nvPicPr>
        <p:blipFill>
          <a:blip r:embed="rId4"/>
          <a:srcRect l="15130" t="8117" r="13693"/>
          <a:stretch>
            <a:fillRect/>
          </a:stretch>
        </p:blipFill>
        <p:spPr>
          <a:xfrm>
            <a:off x="273126" y="631343"/>
            <a:ext cx="1775056" cy="279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Grafik 26" descr="Grafik 26"/>
          <p:cNvPicPr>
            <a:picLocks noChangeAspect="1"/>
          </p:cNvPicPr>
          <p:nvPr/>
        </p:nvPicPr>
        <p:blipFill>
          <a:blip r:embed="rId5"/>
          <a:srcRect t="5100" r="13967"/>
          <a:stretch>
            <a:fillRect/>
          </a:stretch>
        </p:blipFill>
        <p:spPr>
          <a:xfrm>
            <a:off x="1567624" y="5152718"/>
            <a:ext cx="1316253" cy="115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Grafik 27" descr="Grafik 27"/>
          <p:cNvPicPr>
            <a:picLocks noChangeAspect="1"/>
          </p:cNvPicPr>
          <p:nvPr/>
        </p:nvPicPr>
        <p:blipFill>
          <a:blip r:embed="rId6"/>
          <a:srcRect l="7440" t="10440" r="4633" b="4564"/>
          <a:stretch>
            <a:fillRect/>
          </a:stretch>
        </p:blipFill>
        <p:spPr>
          <a:xfrm>
            <a:off x="2153580" y="1173270"/>
            <a:ext cx="2880320" cy="2088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Grafik 28" descr="Grafik 28"/>
          <p:cNvPicPr>
            <a:picLocks noChangeAspect="1"/>
          </p:cNvPicPr>
          <p:nvPr/>
        </p:nvPicPr>
        <p:blipFill>
          <a:blip r:embed="rId7"/>
          <a:srcRect l="17713" t="15350" r="12988" b="19550"/>
          <a:stretch>
            <a:fillRect/>
          </a:stretch>
        </p:blipFill>
        <p:spPr>
          <a:xfrm>
            <a:off x="64603" y="3520051"/>
            <a:ext cx="2222764" cy="1566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Grafik 29" descr="Grafik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04" y="5152718"/>
            <a:ext cx="1584176" cy="1188133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Titel 1"/>
          <p:cNvSpPr txBox="1"/>
          <p:nvPr/>
        </p:nvSpPr>
        <p:spPr>
          <a:xfrm>
            <a:off x="5811550" y="937822"/>
            <a:ext cx="2898738" cy="78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t>Umstellung der Jagd</a:t>
            </a:r>
          </a:p>
        </p:txBody>
      </p:sp>
      <p:sp>
        <p:nvSpPr>
          <p:cNvPr id="881" name="Untertitel 2"/>
          <p:cNvSpPr txBox="1"/>
          <p:nvPr/>
        </p:nvSpPr>
        <p:spPr>
          <a:xfrm>
            <a:off x="2820748" y="127962"/>
            <a:ext cx="5963768" cy="64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400" b="1">
                <a:solidFill>
                  <a:srgbClr val="86B64B"/>
                </a:solidFill>
              </a:defRPr>
            </a:lvl1pPr>
          </a:lstStyle>
          <a:p>
            <a:r>
              <a:t>Empfehlungen aus dem Rehwildprojekt</a:t>
            </a:r>
          </a:p>
        </p:txBody>
      </p:sp>
      <p:pic>
        <p:nvPicPr>
          <p:cNvPr id="882" name="Grafik 33" descr="Grafik 33"/>
          <p:cNvPicPr>
            <a:picLocks noChangeAspect="1"/>
          </p:cNvPicPr>
          <p:nvPr/>
        </p:nvPicPr>
        <p:blipFill>
          <a:blip r:embed="rId9"/>
          <a:srcRect l="16980" t="17713" r="20244" b="31582"/>
          <a:stretch>
            <a:fillRect/>
          </a:stretch>
        </p:blipFill>
        <p:spPr>
          <a:xfrm>
            <a:off x="2775029" y="3352974"/>
            <a:ext cx="2286821" cy="246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8BA4AA-417B-4D25-88AE-8F3E2F3C9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72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803" name="Untertitel 2"/>
          <p:cNvSpPr txBox="1"/>
          <p:nvPr/>
        </p:nvSpPr>
        <p:spPr>
          <a:xfrm>
            <a:off x="1289554" y="1452590"/>
            <a:ext cx="5660877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600">
                <a:solidFill>
                  <a:srgbClr val="FFFFFF"/>
                </a:solidFill>
              </a:defRPr>
            </a:pPr>
            <a:r>
              <a:t>Das Rehwild profitiert</a:t>
            </a:r>
            <a:r>
              <a:rPr sz="2800"/>
              <a:t>: </a:t>
            </a:r>
            <a:r>
              <a:t>Gesundheit</a:t>
            </a:r>
          </a:p>
        </p:txBody>
      </p:sp>
      <p:sp>
        <p:nvSpPr>
          <p:cNvPr id="804" name="Titel 1"/>
          <p:cNvSpPr txBox="1"/>
          <p:nvPr/>
        </p:nvSpPr>
        <p:spPr>
          <a:xfrm>
            <a:off x="188167" y="331857"/>
            <a:ext cx="6580277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rPr sz="2800" dirty="0" err="1"/>
              <a:t>Konsequente</a:t>
            </a:r>
            <a:r>
              <a:rPr sz="2800" dirty="0"/>
              <a:t> </a:t>
            </a:r>
            <a:r>
              <a:rPr sz="2800" dirty="0" err="1"/>
              <a:t>Rehwildbejagung</a:t>
            </a:r>
            <a:r>
              <a:rPr lang="de-DE" sz="2800" dirty="0"/>
              <a:t> = </a:t>
            </a:r>
            <a:r>
              <a:rPr lang="de-DE" sz="2800" dirty="0" err="1"/>
              <a:t>win-win</a:t>
            </a:r>
            <a:endParaRPr sz="2800" dirty="0"/>
          </a:p>
        </p:txBody>
      </p:sp>
      <p:sp>
        <p:nvSpPr>
          <p:cNvPr id="805" name="Untertitel 2"/>
          <p:cNvSpPr txBox="1"/>
          <p:nvPr/>
        </p:nvSpPr>
        <p:spPr>
          <a:xfrm>
            <a:off x="1289554" y="2226653"/>
            <a:ext cx="6306336" cy="437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t>Der Autofahrer profitiert: weniger Unfälle</a:t>
            </a:r>
          </a:p>
        </p:txBody>
      </p:sp>
      <p:sp>
        <p:nvSpPr>
          <p:cNvPr id="806" name="Untertitel 2"/>
          <p:cNvSpPr txBox="1"/>
          <p:nvPr/>
        </p:nvSpPr>
        <p:spPr>
          <a:xfrm>
            <a:off x="1289555" y="3024431"/>
            <a:ext cx="10313560" cy="437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t>Der Waldbesitzer profitiert: weniger Schäden/Waldbau ohne Zaun möglich</a:t>
            </a:r>
          </a:p>
        </p:txBody>
      </p:sp>
      <p:sp>
        <p:nvSpPr>
          <p:cNvPr id="807" name="Untertitel 2"/>
          <p:cNvSpPr txBox="1"/>
          <p:nvPr/>
        </p:nvSpPr>
        <p:spPr>
          <a:xfrm>
            <a:off x="1289554" y="3797453"/>
            <a:ext cx="10851441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t>Das Waldökosystem/ Naturschutz profitiert: u. a. Biodiversität, Bodenschutz </a:t>
            </a:r>
          </a:p>
        </p:txBody>
      </p:sp>
      <p:sp>
        <p:nvSpPr>
          <p:cNvPr id="808" name="Pfeil nach rechts 16"/>
          <p:cNvSpPr/>
          <p:nvPr/>
        </p:nvSpPr>
        <p:spPr>
          <a:xfrm>
            <a:off x="703775" y="2314362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9" name="Pfeil nach rechts 16"/>
          <p:cNvSpPr/>
          <p:nvPr/>
        </p:nvSpPr>
        <p:spPr>
          <a:xfrm>
            <a:off x="701515" y="3111345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0" name="Pfeil nach rechts 16"/>
          <p:cNvSpPr/>
          <p:nvPr/>
        </p:nvSpPr>
        <p:spPr>
          <a:xfrm>
            <a:off x="703775" y="3884369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1" name="Pfeil nach rechts 16"/>
          <p:cNvSpPr/>
          <p:nvPr/>
        </p:nvSpPr>
        <p:spPr>
          <a:xfrm>
            <a:off x="703775" y="1544321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2" name="Pfeil nach rechts 16"/>
          <p:cNvSpPr/>
          <p:nvPr/>
        </p:nvSpPr>
        <p:spPr>
          <a:xfrm>
            <a:off x="703775" y="4651614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3" name="Untertitel 2"/>
          <p:cNvSpPr txBox="1"/>
          <p:nvPr/>
        </p:nvSpPr>
        <p:spPr>
          <a:xfrm>
            <a:off x="1289553" y="4564698"/>
            <a:ext cx="6867434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600">
                <a:solidFill>
                  <a:srgbClr val="FFFFFF"/>
                </a:solidFill>
              </a:defRPr>
            </a:lvl1pPr>
          </a:lstStyle>
          <a:p>
            <a:r>
              <a:t>Die Jägerschaft profitiert: mehr Partizipation!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7DAA63-33F1-46ED-A7E8-9B8B3AEF9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75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886" name="Textfeld 7"/>
          <p:cNvSpPr txBox="1"/>
          <p:nvPr/>
        </p:nvSpPr>
        <p:spPr>
          <a:xfrm>
            <a:off x="2799762" y="401383"/>
            <a:ext cx="69296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www.wildoekologie-heute</a:t>
            </a:r>
            <a:r>
              <a:rPr lang="de-DE" u="sng" dirty="0">
                <a:solidFill>
                  <a:schemeClr val="bg1">
                    <a:lumMod val="10000"/>
                    <a:lumOff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de-DE" u="sng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de-DE" u="sng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rehwildprojekt</a:t>
            </a:r>
            <a:endParaRPr u="sng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87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433" y="1103747"/>
            <a:ext cx="7279823" cy="4957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39F881-7BAF-4F78-93EB-B781C6CEE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7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892" name="Titel 1"/>
          <p:cNvSpPr txBox="1"/>
          <p:nvPr/>
        </p:nvSpPr>
        <p:spPr>
          <a:xfrm>
            <a:off x="3661601" y="3635387"/>
            <a:ext cx="4202654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32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Waldjäger-Lehrgang</a:t>
            </a:r>
            <a:endParaRPr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4F696FA-4AF1-7DC3-3EDF-6DAED6E75AE6}"/>
              </a:ext>
            </a:extLst>
          </p:cNvPr>
          <p:cNvSpPr txBox="1"/>
          <p:nvPr/>
        </p:nvSpPr>
        <p:spPr>
          <a:xfrm>
            <a:off x="2253346" y="746828"/>
            <a:ext cx="7201737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Hauptproblem: Finden geeigneter Jäger</a:t>
            </a:r>
            <a:endParaRPr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36C6DFD-DFDE-B896-40B6-A6C509A93F8D}"/>
              </a:ext>
            </a:extLst>
          </p:cNvPr>
          <p:cNvSpPr txBox="1"/>
          <p:nvPr/>
        </p:nvSpPr>
        <p:spPr>
          <a:xfrm>
            <a:off x="3851707" y="1549469"/>
            <a:ext cx="7554725" cy="153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3200" b="1">
                <a:solidFill>
                  <a:srgbClr val="FFFFFF"/>
                </a:solidFill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600" b="0" dirty="0"/>
              <a:t>Zeit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600" b="0" dirty="0"/>
              <a:t>Passion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600" b="0" dirty="0"/>
              <a:t>Identifikation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600" b="0" dirty="0"/>
              <a:t>(Handwerkliches) Können</a:t>
            </a:r>
            <a:endParaRPr sz="2600" b="0" dirty="0"/>
          </a:p>
        </p:txBody>
      </p:sp>
      <p:sp>
        <p:nvSpPr>
          <p:cNvPr id="5" name="Pfeil nach rechts 11">
            <a:extLst>
              <a:ext uri="{FF2B5EF4-FFF2-40B4-BE49-F238E27FC236}">
                <a16:creationId xmlns:a16="http://schemas.microsoft.com/office/drawing/2014/main" id="{6DF9D22B-922B-EDB3-AC8A-F643F28379C1}"/>
              </a:ext>
            </a:extLst>
          </p:cNvPr>
          <p:cNvSpPr/>
          <p:nvPr/>
        </p:nvSpPr>
        <p:spPr>
          <a:xfrm>
            <a:off x="3401633" y="3722855"/>
            <a:ext cx="450075" cy="341842"/>
          </a:xfrm>
          <a:prstGeom prst="rightArrow">
            <a:avLst/>
          </a:prstGeom>
          <a:solidFill>
            <a:srgbClr val="488E4A"/>
          </a:solidFill>
          <a:ln w="28575" cap="flat" cmpd="sng" algn="ctr">
            <a:solidFill>
              <a:srgbClr val="488E4A">
                <a:shade val="50000"/>
              </a:srgbClr>
            </a:solidFill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A8506E-D4F4-47F9-9ED8-773019D272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6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9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3A81B-BA5C-45C5-AC73-7E828F2B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0909" y="6356350"/>
            <a:ext cx="10236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C03A9-6788-486C-B732-92378717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768CD31-605F-4301-BBD0-B5A24B3CA735}"/>
              </a:ext>
            </a:extLst>
          </p:cNvPr>
          <p:cNvSpPr txBox="1">
            <a:spLocks/>
          </p:cNvSpPr>
          <p:nvPr/>
        </p:nvSpPr>
        <p:spPr>
          <a:xfrm>
            <a:off x="294562" y="112837"/>
            <a:ext cx="2941698" cy="550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Rehwildprojekt NRW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29E9A8F-15BC-41B4-BFBC-0B3BB7E8CAA0}"/>
              </a:ext>
            </a:extLst>
          </p:cNvPr>
          <p:cNvSpPr txBox="1">
            <a:spLocks/>
          </p:cNvSpPr>
          <p:nvPr/>
        </p:nvSpPr>
        <p:spPr>
          <a:xfrm>
            <a:off x="3329226" y="963584"/>
            <a:ext cx="5533547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„Rehwildprojekt“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2017- 2022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6C32D917-01B0-43F7-9CE8-C05A64B9B5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092167"/>
              </p:ext>
            </p:extLst>
          </p:nvPr>
        </p:nvGraphicFramePr>
        <p:xfrm>
          <a:off x="2250696" y="1575003"/>
          <a:ext cx="7493392" cy="4481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01328E-4A08-4D1B-AA6A-6183DBF12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6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8"/>
    </mc:Choice>
    <mc:Fallback xmlns="">
      <p:transition spd="slow" advTm="2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Datumsplatzhalter 3"/>
          <p:cNvSpPr txBox="1"/>
          <p:nvPr/>
        </p:nvSpPr>
        <p:spPr>
          <a:xfrm>
            <a:off x="10184801" y="6414760"/>
            <a:ext cx="97750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895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896" name="Titel 1"/>
          <p:cNvSpPr txBox="1"/>
          <p:nvPr/>
        </p:nvSpPr>
        <p:spPr>
          <a:xfrm>
            <a:off x="579036" y="278582"/>
            <a:ext cx="4646492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Waldjäger-Lehrgang</a:t>
            </a:r>
            <a:endParaRPr dirty="0"/>
          </a:p>
        </p:txBody>
      </p:sp>
      <p:pic>
        <p:nvPicPr>
          <p:cNvPr id="897" name="Grafik 6" descr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314" y="613889"/>
            <a:ext cx="6369991" cy="5309635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Titel 1"/>
          <p:cNvSpPr txBox="1"/>
          <p:nvPr/>
        </p:nvSpPr>
        <p:spPr>
          <a:xfrm>
            <a:off x="579036" y="1148020"/>
            <a:ext cx="4646492" cy="73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Einwöchige Fortbildung für Jäger/innen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EDA5CE-2D5C-A550-A17D-8B193BD5F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6740" r="8007" b="8316"/>
          <a:stretch/>
        </p:blipFill>
        <p:spPr>
          <a:xfrm>
            <a:off x="579036" y="3127343"/>
            <a:ext cx="3907292" cy="2494524"/>
          </a:xfrm>
          <a:prstGeom prst="rect">
            <a:avLst/>
          </a:prstGeom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F03D126-AA26-E6E4-C5D3-3488AAA05595}"/>
              </a:ext>
            </a:extLst>
          </p:cNvPr>
          <p:cNvSpPr txBox="1"/>
          <p:nvPr/>
        </p:nvSpPr>
        <p:spPr>
          <a:xfrm>
            <a:off x="1348857" y="5621867"/>
            <a:ext cx="23676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z="1600" dirty="0" err="1"/>
              <a:t>Hardehausen</a:t>
            </a:r>
            <a:r>
              <a:rPr lang="de-DE" sz="1600" dirty="0"/>
              <a:t>, Sept. 2022</a:t>
            </a:r>
            <a:endParaRPr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7463D4-04DC-4688-8889-F557191B7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7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Datumsplatzhalter 3"/>
          <p:cNvSpPr txBox="1"/>
          <p:nvPr/>
        </p:nvSpPr>
        <p:spPr>
          <a:xfrm>
            <a:off x="10184801" y="6414760"/>
            <a:ext cx="97750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903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904" name="Titel 1"/>
          <p:cNvSpPr txBox="1"/>
          <p:nvPr/>
        </p:nvSpPr>
        <p:spPr>
          <a:xfrm>
            <a:off x="449130" y="202581"/>
            <a:ext cx="4646492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Waldjäger-Lehrgang</a:t>
            </a:r>
          </a:p>
        </p:txBody>
      </p:sp>
      <p:sp>
        <p:nvSpPr>
          <p:cNvPr id="905" name="Textfeld 4"/>
          <p:cNvSpPr txBox="1"/>
          <p:nvPr/>
        </p:nvSpPr>
        <p:spPr>
          <a:xfrm>
            <a:off x="449130" y="1168409"/>
            <a:ext cx="5474599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FFFFFF"/>
                </a:solidFill>
              </a:defRPr>
            </a:pPr>
            <a:r>
              <a:rPr sz="2200" dirty="0" err="1"/>
              <a:t>Theorie</a:t>
            </a:r>
            <a:endParaRPr lang="de-DE" sz="2200" dirty="0"/>
          </a:p>
          <a:p>
            <a:pPr>
              <a:defRPr sz="2000" b="1">
                <a:solidFill>
                  <a:srgbClr val="FFFFFF"/>
                </a:solidFill>
              </a:defRPr>
            </a:pPr>
            <a:endParaRPr sz="2200" dirty="0"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b="1" u="sng" dirty="0" err="1"/>
              <a:t>Rehwild</a:t>
            </a:r>
            <a:r>
              <a:rPr sz="2200" dirty="0"/>
              <a:t>: </a:t>
            </a:r>
            <a:r>
              <a:rPr sz="2200" dirty="0" err="1"/>
              <a:t>Ökologie</a:t>
            </a:r>
            <a:r>
              <a:rPr sz="2200" dirty="0"/>
              <a:t>, </a:t>
            </a:r>
            <a:r>
              <a:rPr sz="2200" dirty="0" err="1"/>
              <a:t>Populationsdynamik</a:t>
            </a:r>
            <a:r>
              <a:rPr sz="2200" dirty="0"/>
              <a:t>, </a:t>
            </a:r>
            <a:r>
              <a:rPr sz="2200" dirty="0" err="1"/>
              <a:t>Wildschäden</a:t>
            </a:r>
            <a:r>
              <a:rPr sz="2200" dirty="0"/>
              <a:t>, </a:t>
            </a:r>
            <a:r>
              <a:rPr sz="2200" dirty="0" err="1"/>
              <a:t>Effektive</a:t>
            </a:r>
            <a:r>
              <a:rPr sz="2200" dirty="0"/>
              <a:t> </a:t>
            </a:r>
            <a:r>
              <a:rPr sz="2200" dirty="0" err="1"/>
              <a:t>Bejagungsstrategien</a:t>
            </a:r>
            <a:endParaRPr sz="2200" dirty="0"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Schwarzwild</a:t>
            </a:r>
            <a:r>
              <a:rPr sz="2200"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Waldökologie</a:t>
            </a:r>
            <a:r>
              <a:rPr sz="2200" dirty="0"/>
              <a:t>: </a:t>
            </a:r>
            <a:r>
              <a:rPr sz="2200" dirty="0" err="1"/>
              <a:t>Artenkenntnis</a:t>
            </a:r>
            <a:r>
              <a:rPr sz="2200" dirty="0"/>
              <a:t>, </a:t>
            </a:r>
            <a:r>
              <a:rPr sz="2200" dirty="0" err="1"/>
              <a:t>Waldbau</a:t>
            </a:r>
            <a:r>
              <a:rPr sz="2200" dirty="0"/>
              <a:t>, </a:t>
            </a:r>
            <a:r>
              <a:rPr sz="2200" dirty="0" err="1"/>
              <a:t>Naturschutz</a:t>
            </a:r>
            <a:r>
              <a:rPr sz="2200"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Revierleitung</a:t>
            </a:r>
            <a:r>
              <a:rPr sz="2200"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Einsatz</a:t>
            </a:r>
            <a:r>
              <a:rPr sz="2200" dirty="0"/>
              <a:t> von </a:t>
            </a:r>
            <a:r>
              <a:rPr sz="2200" dirty="0" err="1"/>
              <a:t>Wärmebild</a:t>
            </a:r>
            <a:r>
              <a:rPr sz="2200" dirty="0"/>
              <a:t>- und </a:t>
            </a:r>
          </a:p>
          <a:p>
            <a:pPr>
              <a:buSzPct val="100000"/>
              <a:defRPr sz="2000">
                <a:solidFill>
                  <a:srgbClr val="FFFFFF"/>
                </a:solidFill>
              </a:defRPr>
            </a:pPr>
            <a:r>
              <a:rPr lang="de-DE" sz="2200" dirty="0"/>
              <a:t>    </a:t>
            </a:r>
            <a:r>
              <a:rPr sz="2200" dirty="0" err="1"/>
              <a:t>Nachtzieltechnik</a:t>
            </a:r>
            <a:r>
              <a:rPr sz="2200" dirty="0"/>
              <a:t> (</a:t>
            </a:r>
            <a:r>
              <a:rPr sz="2200" dirty="0" err="1"/>
              <a:t>Schwarzwild</a:t>
            </a:r>
            <a:r>
              <a:rPr sz="2200" dirty="0"/>
              <a:t>)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" name="Grafik 9" descr="Grafik 9">
            <a:extLst>
              <a:ext uri="{FF2B5EF4-FFF2-40B4-BE49-F238E27FC236}">
                <a16:creationId xmlns:a16="http://schemas.microsoft.com/office/drawing/2014/main" id="{17EDFD04-C00A-946A-3F2C-98D820DD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635" y="3663857"/>
            <a:ext cx="3025942" cy="242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5BD6502-DB66-9495-173F-AB464C9F8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93" y="1442910"/>
            <a:ext cx="2334977" cy="17512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52D7E2-CBF1-8810-232A-1B1A567D4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59" y="3663857"/>
            <a:ext cx="3750929" cy="24945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166D39-4163-5966-F865-B7314E7B72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17038" r="14089" b="6578"/>
          <a:stretch/>
        </p:blipFill>
        <p:spPr>
          <a:xfrm>
            <a:off x="8804635" y="1055802"/>
            <a:ext cx="3093796" cy="21383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76D2B1-475D-4F12-9051-C52F7B26E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25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Wiederbewaldung und Jagd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B53CFE-2609-7D67-479C-BF9EB6A9D2C1}"/>
              </a:ext>
            </a:extLst>
          </p:cNvPr>
          <p:cNvSpPr txBox="1"/>
          <p:nvPr/>
        </p:nvSpPr>
        <p:spPr>
          <a:xfrm>
            <a:off x="579036" y="278582"/>
            <a:ext cx="4646492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Waldjäger-Lehrgang</a:t>
            </a:r>
            <a:endParaRPr dirty="0"/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BEF7926C-D809-3C34-E3CB-555BDAE6E7DF}"/>
              </a:ext>
            </a:extLst>
          </p:cNvPr>
          <p:cNvSpPr txBox="1"/>
          <p:nvPr/>
        </p:nvSpPr>
        <p:spPr>
          <a:xfrm>
            <a:off x="344073" y="659011"/>
            <a:ext cx="4724309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endParaRPr dirty="0"/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sz="2200" dirty="0"/>
              <a:t>Praxis</a:t>
            </a:r>
            <a:endParaRPr lang="de-DE" sz="2200" dirty="0"/>
          </a:p>
          <a:p>
            <a:pPr>
              <a:defRPr sz="2000" b="1">
                <a:solidFill>
                  <a:srgbClr val="FFFFFF"/>
                </a:solidFill>
              </a:defRPr>
            </a:pPr>
            <a:endParaRPr sz="2200" dirty="0"/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Waldexkursionen</a:t>
            </a:r>
            <a:r>
              <a:rPr sz="2200"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Verbissaufnahmen</a:t>
            </a:r>
            <a:r>
              <a:rPr sz="2200"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Schießtraining</a:t>
            </a:r>
            <a:r>
              <a:rPr sz="2200" dirty="0"/>
              <a:t> (</a:t>
            </a:r>
            <a:r>
              <a:rPr sz="2200" dirty="0" err="1"/>
              <a:t>Marksmann</a:t>
            </a:r>
            <a:r>
              <a:rPr sz="2200" dirty="0"/>
              <a:t>-Technik)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Einsatz</a:t>
            </a:r>
            <a:r>
              <a:rPr sz="2200" dirty="0"/>
              <a:t> von </a:t>
            </a:r>
            <a:r>
              <a:rPr sz="2200" dirty="0" err="1"/>
              <a:t>Klettersitzen</a:t>
            </a:r>
            <a:r>
              <a:rPr sz="2200"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FFFFFF"/>
                </a:solidFill>
              </a:defRPr>
            </a:pPr>
            <a:r>
              <a:rPr sz="2200" dirty="0" err="1"/>
              <a:t>Gemeinschaftsansitze</a:t>
            </a:r>
            <a:endParaRPr sz="2200" dirty="0"/>
          </a:p>
        </p:txBody>
      </p:sp>
      <p:pic>
        <p:nvPicPr>
          <p:cNvPr id="4" name="Grafik 11" descr="Grafik 11">
            <a:extLst>
              <a:ext uri="{FF2B5EF4-FFF2-40B4-BE49-F238E27FC236}">
                <a16:creationId xmlns:a16="http://schemas.microsoft.com/office/drawing/2014/main" id="{CF59B609-5A56-9D4F-0C84-B605BF867F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28" t="4575" r="7359"/>
          <a:stretch>
            <a:fillRect/>
          </a:stretch>
        </p:blipFill>
        <p:spPr>
          <a:xfrm>
            <a:off x="9601565" y="2728528"/>
            <a:ext cx="2246362" cy="3238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7" descr="Grafik 7">
            <a:extLst>
              <a:ext uri="{FF2B5EF4-FFF2-40B4-BE49-F238E27FC236}">
                <a16:creationId xmlns:a16="http://schemas.microsoft.com/office/drawing/2014/main" id="{A06F27A0-F9C5-369F-69F8-5BD7CAA0B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115" y="3871000"/>
            <a:ext cx="3728150" cy="2479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15" descr="Grafik 15">
            <a:extLst>
              <a:ext uri="{FF2B5EF4-FFF2-40B4-BE49-F238E27FC236}">
                <a16:creationId xmlns:a16="http://schemas.microsoft.com/office/drawing/2014/main" id="{5CC25C35-3915-2FA0-BB93-9A1E071C6F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00" t="21961" r="16388"/>
          <a:stretch>
            <a:fillRect/>
          </a:stretch>
        </p:blipFill>
        <p:spPr>
          <a:xfrm>
            <a:off x="4877256" y="224912"/>
            <a:ext cx="1751009" cy="3470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17" descr="Grafik 17">
            <a:extLst>
              <a:ext uri="{FF2B5EF4-FFF2-40B4-BE49-F238E27FC236}">
                <a16:creationId xmlns:a16="http://schemas.microsoft.com/office/drawing/2014/main" id="{D03BFFC4-A15E-8454-D85B-0D1D483C3B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9" t="29673" r="5785" b="24565"/>
          <a:stretch/>
        </p:blipFill>
        <p:spPr>
          <a:xfrm>
            <a:off x="6831081" y="249431"/>
            <a:ext cx="4651095" cy="1875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13" descr="Grafik 13">
            <a:extLst>
              <a:ext uri="{FF2B5EF4-FFF2-40B4-BE49-F238E27FC236}">
                <a16:creationId xmlns:a16="http://schemas.microsoft.com/office/drawing/2014/main" id="{5413E0A7-2F2F-8EF0-1267-6288203FAB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685"/>
          <a:stretch>
            <a:fillRect/>
          </a:stretch>
        </p:blipFill>
        <p:spPr>
          <a:xfrm>
            <a:off x="579036" y="3648524"/>
            <a:ext cx="2149083" cy="270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19" descr="Grafik 19">
            <a:extLst>
              <a:ext uri="{FF2B5EF4-FFF2-40B4-BE49-F238E27FC236}">
                <a16:creationId xmlns:a16="http://schemas.microsoft.com/office/drawing/2014/main" id="{A3C0C788-50FC-C4E4-C7CE-41E8B9FFB9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25" t="37697" b="4054"/>
          <a:stretch/>
        </p:blipFill>
        <p:spPr>
          <a:xfrm>
            <a:off x="6704415" y="4067963"/>
            <a:ext cx="2675255" cy="22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DDFECDB-44DD-9BAE-7D62-6DF2D79B7F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r="19510" b="1677"/>
          <a:stretch/>
        </p:blipFill>
        <p:spPr>
          <a:xfrm>
            <a:off x="6704415" y="2189479"/>
            <a:ext cx="2675255" cy="168614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915DE0-F36C-444B-ACD2-9E439DC13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9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1753386" y="5825462"/>
            <a:ext cx="81259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z="2600" dirty="0"/>
              <a:t>Termine 2024: www.wildoekologie-heute/waldjaeger</a:t>
            </a:r>
            <a:r>
              <a:rPr sz="2600" dirty="0"/>
              <a:t>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B53CFE-2609-7D67-479C-BF9EB6A9D2C1}"/>
              </a:ext>
            </a:extLst>
          </p:cNvPr>
          <p:cNvSpPr txBox="1"/>
          <p:nvPr/>
        </p:nvSpPr>
        <p:spPr>
          <a:xfrm>
            <a:off x="579036" y="278582"/>
            <a:ext cx="4646492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Waldjäger-Lehrgang</a:t>
            </a:r>
            <a:endParaRPr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4C9D87-5E8B-E229-A5A5-3A6C66938660}"/>
              </a:ext>
            </a:extLst>
          </p:cNvPr>
          <p:cNvSpPr txBox="1"/>
          <p:nvPr/>
        </p:nvSpPr>
        <p:spPr>
          <a:xfrm>
            <a:off x="579036" y="1032538"/>
            <a:ext cx="727513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Sept/ Okt 2023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Rottenburg/Baden-Württemberg</a:t>
            </a:r>
          </a:p>
          <a:p>
            <a:pPr algn="ctr"/>
            <a:endParaRPr lang="de-DE" sz="24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5032BDE-E1A8-A71E-9E04-FF247CAC4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95" y="742217"/>
            <a:ext cx="3049796" cy="10757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960306D-C004-19B8-888D-01F8914E77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9292" r="9171" b="11140"/>
          <a:stretch/>
        </p:blipFill>
        <p:spPr>
          <a:xfrm>
            <a:off x="9465002" y="2092160"/>
            <a:ext cx="2411618" cy="35350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B3B64D-E8E1-A8E6-3001-5E317E519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6" y="2092160"/>
            <a:ext cx="5913344" cy="360819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60E9DD-E76E-8D6D-DEF8-5CA5DB76A8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96" y="2092159"/>
            <a:ext cx="2536190" cy="35350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8F5489-9E2A-406E-B6FC-3D8A8522D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43946"/>
      </p:ext>
    </p:extLst>
  </p:cSld>
  <p:clrMapOvr>
    <a:masterClrMapping/>
  </p:clrMapOvr>
  <p:transition spd="med" advTm="14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4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45" name="Titel 1"/>
          <p:cNvSpPr txBox="1"/>
          <p:nvPr/>
        </p:nvSpPr>
        <p:spPr>
          <a:xfrm>
            <a:off x="700142" y="364090"/>
            <a:ext cx="6004561" cy="730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2400" b="1">
                <a:solidFill>
                  <a:srgbClr val="FFFFFF"/>
                </a:solidFill>
              </a:defRPr>
            </a:pPr>
            <a:r>
              <a:rPr dirty="0" err="1"/>
              <a:t>Rehwildprojekt</a:t>
            </a:r>
            <a:endParaRPr sz="4400" dirty="0"/>
          </a:p>
          <a:p>
            <a:pPr algn="ctr">
              <a:lnSpc>
                <a:spcPct val="90000"/>
              </a:lnSpc>
              <a:defRPr sz="2400" b="1">
                <a:solidFill>
                  <a:srgbClr val="FFFFFF"/>
                </a:solidFill>
              </a:defRPr>
            </a:pPr>
            <a:r>
              <a:rPr dirty="0" err="1"/>
              <a:t>Netzwerk</a:t>
            </a:r>
            <a:r>
              <a:rPr dirty="0"/>
              <a:t> „</a:t>
            </a:r>
            <a:r>
              <a:rPr dirty="0" err="1"/>
              <a:t>Vorbildliche</a:t>
            </a:r>
            <a:r>
              <a:rPr dirty="0"/>
              <a:t> </a:t>
            </a:r>
            <a:r>
              <a:rPr dirty="0" err="1"/>
              <a:t>Rehwildreviere</a:t>
            </a:r>
            <a:r>
              <a:rPr dirty="0"/>
              <a:t>“</a:t>
            </a:r>
          </a:p>
        </p:txBody>
      </p:sp>
      <p:sp>
        <p:nvSpPr>
          <p:cNvPr id="746" name="Titel 1"/>
          <p:cNvSpPr txBox="1"/>
          <p:nvPr/>
        </p:nvSpPr>
        <p:spPr>
          <a:xfrm>
            <a:off x="7161980" y="1213429"/>
            <a:ext cx="3897857" cy="449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Stadt Remscheid</a:t>
            </a:r>
            <a:endParaRPr sz="4400" b="1"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Stadt </a:t>
            </a:r>
            <a:r>
              <a:rPr dirty="0" err="1"/>
              <a:t>Büren</a:t>
            </a:r>
            <a:endParaRPr sz="4400" b="1"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Stadt </a:t>
            </a:r>
            <a:r>
              <a:rPr dirty="0" err="1"/>
              <a:t>Brilon</a:t>
            </a:r>
            <a:endParaRPr sz="4400" b="1"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Wald und </a:t>
            </a:r>
            <a:r>
              <a:rPr dirty="0" err="1"/>
              <a:t>Holz</a:t>
            </a:r>
            <a:r>
              <a:rPr lang="de-DE" dirty="0"/>
              <a:t> NRW</a:t>
            </a:r>
            <a:endParaRPr sz="4400" b="1"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Salm-</a:t>
            </a:r>
            <a:r>
              <a:rPr dirty="0" err="1"/>
              <a:t>Boscor</a:t>
            </a:r>
            <a:endParaRPr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Nesselrode </a:t>
            </a:r>
            <a:r>
              <a:rPr dirty="0" err="1"/>
              <a:t>Hombusch</a:t>
            </a:r>
            <a:endParaRPr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 err="1"/>
              <a:t>Fürstenberg</a:t>
            </a:r>
            <a:endParaRPr sz="4400" b="1"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Salm </a:t>
            </a:r>
            <a:r>
              <a:rPr dirty="0" err="1"/>
              <a:t>Salm</a:t>
            </a:r>
            <a:endParaRPr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 err="1"/>
              <a:t>Bussche-Kessell</a:t>
            </a:r>
            <a:r>
              <a:rPr dirty="0"/>
              <a:t> </a:t>
            </a:r>
            <a:r>
              <a:rPr dirty="0" err="1"/>
              <a:t>Neuenhof</a:t>
            </a:r>
            <a:endParaRPr sz="4400" b="1" dirty="0"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</a:defRPr>
            </a:pPr>
            <a:r>
              <a:rPr dirty="0"/>
              <a:t>GJB </a:t>
            </a:r>
            <a:r>
              <a:rPr dirty="0" err="1"/>
              <a:t>Morsbach</a:t>
            </a:r>
            <a:r>
              <a:rPr dirty="0"/>
              <a:t> </a:t>
            </a:r>
            <a:r>
              <a:rPr dirty="0" err="1"/>
              <a:t>Siedenberg</a:t>
            </a:r>
            <a:endParaRPr dirty="0"/>
          </a:p>
        </p:txBody>
      </p:sp>
      <p:pic>
        <p:nvPicPr>
          <p:cNvPr id="747" name="Grafik 22" descr="Grafik 22"/>
          <p:cNvPicPr>
            <a:picLocks noChangeAspect="1"/>
          </p:cNvPicPr>
          <p:nvPr/>
        </p:nvPicPr>
        <p:blipFill>
          <a:blip r:embed="rId4"/>
          <a:srcRect l="12988" t="15350" r="6689" b="9050"/>
          <a:stretch>
            <a:fillRect/>
          </a:stretch>
        </p:blipFill>
        <p:spPr>
          <a:xfrm>
            <a:off x="844479" y="1387502"/>
            <a:ext cx="5997270" cy="423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7B5504-8D05-43E5-B2B9-D202DA811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88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3A81B-BA5C-45C5-AC73-7E828F2B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2953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65F9F-8419-134A-AEE6-A7AFA7F07F62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C03A9-6788-486C-B732-92378717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3993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C48684-6AA6-554B-B7CE-DFCA1582D887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DC15A6A-AFD7-4CE3-A2AA-A51E8997E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651" y="580867"/>
            <a:ext cx="5916031" cy="504649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5A16F41-F7D5-417B-85E7-4B1B28852C0E}"/>
              </a:ext>
            </a:extLst>
          </p:cNvPr>
          <p:cNvSpPr txBox="1"/>
          <p:nvPr/>
        </p:nvSpPr>
        <p:spPr>
          <a:xfrm>
            <a:off x="300244" y="344955"/>
            <a:ext cx="792088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600" dirty="0">
                <a:solidFill>
                  <a:schemeClr val="bg1"/>
                </a:solidFill>
              </a:rPr>
              <a:t>Netzwerk Vorbildliche Rehwildreviere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1C7A6CB-814D-4204-84E2-A28CBC8A46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5350" r="6689" b="9050"/>
          <a:stretch/>
        </p:blipFill>
        <p:spPr>
          <a:xfrm>
            <a:off x="380116" y="2198760"/>
            <a:ext cx="4857188" cy="34286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0101C2-A4A4-B43B-A174-8B161E4CD434}"/>
              </a:ext>
            </a:extLst>
          </p:cNvPr>
          <p:cNvSpPr txBox="1"/>
          <p:nvPr/>
        </p:nvSpPr>
        <p:spPr>
          <a:xfrm>
            <a:off x="-562584" y="580867"/>
            <a:ext cx="6004561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2400" b="1">
                <a:solidFill>
                  <a:srgbClr val="FFFFFF"/>
                </a:solidFill>
              </a:defRPr>
            </a:pPr>
            <a:r>
              <a:rPr dirty="0" err="1"/>
              <a:t>Netzwerk</a:t>
            </a:r>
            <a:r>
              <a:rPr dirty="0"/>
              <a:t> </a:t>
            </a:r>
            <a:endParaRPr lang="de-DE" dirty="0"/>
          </a:p>
          <a:p>
            <a:pPr algn="ctr">
              <a:lnSpc>
                <a:spcPct val="90000"/>
              </a:lnSpc>
              <a:defRPr sz="2400" b="1">
                <a:solidFill>
                  <a:srgbClr val="FFFFFF"/>
                </a:solidFill>
              </a:defRPr>
            </a:pPr>
            <a:r>
              <a:rPr dirty="0"/>
              <a:t>„</a:t>
            </a:r>
            <a:r>
              <a:rPr dirty="0" err="1"/>
              <a:t>Vorbildliche</a:t>
            </a:r>
            <a:r>
              <a:rPr dirty="0"/>
              <a:t> </a:t>
            </a:r>
            <a:r>
              <a:rPr dirty="0" err="1"/>
              <a:t>Rehwildreviere</a:t>
            </a:r>
            <a:r>
              <a:rPr dirty="0"/>
              <a:t>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25B5BC-8B82-453E-800D-0782BAF36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4367"/>
      </p:ext>
    </p:extLst>
  </p:cSld>
  <p:clrMapOvr>
    <a:masterClrMapping/>
  </p:clrMapOvr>
  <p:transition spd="med" advTm="19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3A81B-BA5C-45C5-AC73-7E828F2B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2953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65F9F-8419-134A-AEE6-A7AFA7F07F62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C03A9-6788-486C-B732-92378717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3993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C48684-6AA6-554B-B7CE-DFCA1582D887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07D8DD0-F11E-8BE5-2F36-C3768F7C1995}"/>
              </a:ext>
            </a:extLst>
          </p:cNvPr>
          <p:cNvSpPr txBox="1">
            <a:spLocks/>
          </p:cNvSpPr>
          <p:nvPr/>
        </p:nvSpPr>
        <p:spPr>
          <a:xfrm>
            <a:off x="0" y="264654"/>
            <a:ext cx="2009491" cy="588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dirty="0"/>
              <a:t>Netzwerk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AC12F7-2B76-520D-6DBB-0FCFB8543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36" y="2559677"/>
            <a:ext cx="4910668" cy="37966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5658A3A-CFAA-46F7-D264-4E7CFF285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172" y="3134965"/>
            <a:ext cx="4274082" cy="320556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8F24B70-CA13-AB39-37F6-5331352071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608"/>
          <a:stretch/>
        </p:blipFill>
        <p:spPr>
          <a:xfrm>
            <a:off x="6015318" y="252619"/>
            <a:ext cx="4590285" cy="27676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212009-1B03-A2E7-BC4F-70B728EBBA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11" b="13726"/>
          <a:stretch/>
        </p:blipFill>
        <p:spPr>
          <a:xfrm>
            <a:off x="1723032" y="271004"/>
            <a:ext cx="3802435" cy="219199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7B716286-0D89-8E0A-2220-839ECB78AC79}"/>
              </a:ext>
            </a:extLst>
          </p:cNvPr>
          <p:cNvSpPr txBox="1">
            <a:spLocks/>
          </p:cNvSpPr>
          <p:nvPr/>
        </p:nvSpPr>
        <p:spPr>
          <a:xfrm>
            <a:off x="-1" y="1205191"/>
            <a:ext cx="2009491" cy="56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200" b="0" dirty="0"/>
              <a:t>Nesselrode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7D72176-E1E7-260D-E967-41C9F35CB654}"/>
              </a:ext>
            </a:extLst>
          </p:cNvPr>
          <p:cNvSpPr txBox="1">
            <a:spLocks/>
          </p:cNvSpPr>
          <p:nvPr/>
        </p:nvSpPr>
        <p:spPr>
          <a:xfrm>
            <a:off x="10014528" y="4548898"/>
            <a:ext cx="2009491" cy="56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200" b="0" dirty="0"/>
              <a:t>Salm-Salm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0F5F79-59C0-2CDC-2FA5-6A36EE8469C5}"/>
              </a:ext>
            </a:extLst>
          </p:cNvPr>
          <p:cNvSpPr txBox="1">
            <a:spLocks/>
          </p:cNvSpPr>
          <p:nvPr/>
        </p:nvSpPr>
        <p:spPr>
          <a:xfrm>
            <a:off x="-1" y="1533755"/>
            <a:ext cx="2009491" cy="56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200" b="0" dirty="0">
                <a:solidFill>
                  <a:prstClr val="white"/>
                </a:solidFill>
                <a:latin typeface="Calibri" panose="020F0502020204030204"/>
              </a:rPr>
              <a:t>Nesselrode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667486-94E4-930A-5631-DCA89AD623FD}"/>
              </a:ext>
            </a:extLst>
          </p:cNvPr>
          <p:cNvSpPr txBox="1">
            <a:spLocks/>
          </p:cNvSpPr>
          <p:nvPr/>
        </p:nvSpPr>
        <p:spPr>
          <a:xfrm>
            <a:off x="3128349" y="5864150"/>
            <a:ext cx="2535851" cy="588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200" b="0" dirty="0">
                <a:solidFill>
                  <a:prstClr val="white"/>
                </a:solidFill>
                <a:latin typeface="Calibri" panose="020F0502020204030204"/>
              </a:rPr>
              <a:t>Stadt Remscheid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E502A9-849C-B292-1653-ECB8378C72B0}"/>
              </a:ext>
            </a:extLst>
          </p:cNvPr>
          <p:cNvSpPr txBox="1">
            <a:spLocks/>
          </p:cNvSpPr>
          <p:nvPr/>
        </p:nvSpPr>
        <p:spPr>
          <a:xfrm>
            <a:off x="10403993" y="2246460"/>
            <a:ext cx="2009491" cy="56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200" b="0" dirty="0">
                <a:solidFill>
                  <a:prstClr val="white"/>
                </a:solidFill>
                <a:latin typeface="Calibri" panose="020F0502020204030204"/>
              </a:rPr>
              <a:t>Salm-</a:t>
            </a:r>
            <a:r>
              <a:rPr lang="de-DE" sz="2200" b="0" dirty="0" err="1">
                <a:solidFill>
                  <a:prstClr val="white"/>
                </a:solidFill>
                <a:latin typeface="Calibri" panose="020F0502020204030204"/>
              </a:rPr>
              <a:t>Boscor</a:t>
            </a:r>
            <a:endParaRPr lang="de-DE" sz="220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BB49F28-3AEE-8CC7-F088-9ACE2C7CDF7E}"/>
              </a:ext>
            </a:extLst>
          </p:cNvPr>
          <p:cNvSpPr txBox="1">
            <a:spLocks/>
          </p:cNvSpPr>
          <p:nvPr/>
        </p:nvSpPr>
        <p:spPr>
          <a:xfrm>
            <a:off x="10014528" y="4877462"/>
            <a:ext cx="2009491" cy="56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200" b="0" dirty="0">
                <a:solidFill>
                  <a:prstClr val="white"/>
                </a:solidFill>
                <a:latin typeface="Calibri" panose="020F0502020204030204"/>
              </a:rPr>
              <a:t>Salm-Salm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74EC97-CE4F-4893-9202-7AF868D93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367"/>
      </p:ext>
    </p:extLst>
  </p:cSld>
  <p:clrMapOvr>
    <a:masterClrMapping/>
  </p:clrMapOvr>
  <p:transition spd="med" advTm="22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751" name="Titel 1"/>
          <p:cNvSpPr txBox="1"/>
          <p:nvPr/>
        </p:nvSpPr>
        <p:spPr>
          <a:xfrm>
            <a:off x="340280" y="140966"/>
            <a:ext cx="5136259" cy="7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t>Netzwerk Vorbildliche Rehwildreviere</a:t>
            </a:r>
          </a:p>
        </p:txBody>
      </p:sp>
      <p:graphicFrame>
        <p:nvGraphicFramePr>
          <p:cNvPr id="752" name="Tabelle 6"/>
          <p:cNvGraphicFramePr/>
          <p:nvPr/>
        </p:nvGraphicFramePr>
        <p:xfrm>
          <a:off x="263352" y="852786"/>
          <a:ext cx="11377263" cy="5152427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225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29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2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39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8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942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Revier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L/N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upnV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Baumartenspektrum (der je drei Transekte)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AZ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Dichte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LV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Eiche</a:t>
                      </a:r>
                    </a:p>
                  </a:txBody>
                  <a:tcPr marL="0" marR="0" marT="0" marB="0" horzOverflow="overflow">
                    <a:solidFill>
                      <a:srgbClr val="86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Wipperfürth
Neyetal  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70 - 30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Hainsimsen-Buchenwald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Fichte, Buche, Birke, Bergahorn, Eberesche, Esche, Kirsche, Stiel-/TraubenEiche, Roteiche, Hainbuche, Salweide, Aspe, Küstentanne, Douglasie, Hemlocktanne, Kiefer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5,4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1,7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400"/>
                      </a:pPr>
                      <a:r>
                        <a:t>Büren </a:t>
                      </a:r>
                    </a:p>
                    <a:p>
                      <a:pPr>
                        <a:lnSpc>
                          <a:spcPts val="1500"/>
                        </a:lnSpc>
                        <a:defRPr sz="1400"/>
                      </a:pPr>
                      <a:r>
                        <a:t>Wiesung</a:t>
                      </a:r>
                    </a:p>
                    <a:p>
                      <a:pPr>
                        <a:lnSpc>
                          <a:spcPts val="1500"/>
                        </a:lnSpc>
                        <a:defRPr sz="1400"/>
                      </a:pPr>
                      <a:r>
                        <a:t> 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65 - 35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 bis Waldmeister-Buchenw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Buche, Fichte, Esche, Bergahorn, Kirsche, Birke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6,1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5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Brilon 
Bielstein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60 - 40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 bis Waldmeister-Buchen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Buche, Bergahorn, Esche, Hainbuche, Silberahorn, Spitzahorn, Fichte, Eiche 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5,2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0,3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5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Olpe 
Einsiedelei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40 - 60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Hainsimsen-Buchenw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Fichte, Buche, Lärche, Esche, Birke, Salweide, Eberesche, Eiche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2,8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7,3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Brakel 
Siddessen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79 - 21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Kalkbuchenwald
Waldmeister-, Perlgras-Flattergras-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Buche, Fichte, Bergahorn, Esche, Weißtanne, Lärche, Kirsche, Ulme, Eiche, Hainbuche, Feldahorn, Eberesche 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3,0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3,7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Lüdenscheid
Schloss Neuenhof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29 - 71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Hainsimsen-Buchenw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Fichte, Buche, Kiefer, Lärche, Strobe, Esche, Bergahorn, Kirsche, Birke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2,0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1,7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5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Kirchhundem Rüspe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13 - 87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Hainsimsen-Buchenw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Fichte (starke Dominanz), Buche, Bergahorn, Douglasie, Lärche, Küstentanne, Eberesche, Birke, Salweide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5,4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3,6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5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Nesselrode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51 - 49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Hainsimsen-Traubeneichenwald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Buche, Eiche, Fichte, Kiefer, Hainbuche, Bergahorn, Weißtanne, Eberesche, Birke, Feldahorn, Kirsche, Esche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3,0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Salm-Salm 
Liesner Wald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50 - 50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Sternmieren-Eichen-Hainbuchenwälder
Eichen-Birkenwälder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Fichte, Buche, Weißtanne, Kiefer, Lärche, Hainbuche, Eberesche, Douglasie, Riesen-Lebensbaum, Birke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1,3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0,3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Morsbach Siedenberg-Hardt</a:t>
                      </a:r>
                    </a:p>
                  </a:txBody>
                  <a:tcPr marL="0" marR="0" marT="0" marB="0" anchor="ctr" horzOverflow="overflow">
                    <a:solidFill>
                      <a:srgbClr val="86B64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40 - 60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Hainsimsen-Buchenw
Hainmieren-Erlenw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Eiche, Buche, Hainbuche, Birke, Eberesche, Aspe, Fichte, Kiefer, Lärche, Douglasie, Lärche, Salweide, Kirsche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7,7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18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35B1D767-0648-9E4E-5EC4-34829377A3DA}"/>
              </a:ext>
            </a:extLst>
          </p:cNvPr>
          <p:cNvSpPr/>
          <p:nvPr/>
        </p:nvSpPr>
        <p:spPr>
          <a:xfrm>
            <a:off x="8889476" y="772998"/>
            <a:ext cx="697584" cy="5232215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DCCBDE-D57A-C5F8-B847-7B011A430B8B}"/>
              </a:ext>
            </a:extLst>
          </p:cNvPr>
          <p:cNvSpPr/>
          <p:nvPr/>
        </p:nvSpPr>
        <p:spPr>
          <a:xfrm>
            <a:off x="10322019" y="812891"/>
            <a:ext cx="697584" cy="5232215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0EB02A-A773-4F90-BFBC-0969F952D2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0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aphicFrame>
        <p:nvGraphicFramePr>
          <p:cNvPr id="756" name="Tabelle 7"/>
          <p:cNvGraphicFramePr/>
          <p:nvPr>
            <p:extLst>
              <p:ext uri="{D42A27DB-BD31-4B8C-83A1-F6EECF244321}">
                <p14:modId xmlns:p14="http://schemas.microsoft.com/office/powerpoint/2010/main" val="255786379"/>
              </p:ext>
            </p:extLst>
          </p:nvPr>
        </p:nvGraphicFramePr>
        <p:xfrm>
          <a:off x="227626" y="725039"/>
          <a:ext cx="10945215" cy="540791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68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99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7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88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41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677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803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Revier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Änderung Jagdstrategie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„Jägerdichte“: Ein Jäger pro ha Wald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Pacht/ Entgelt*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Intervall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Hochsitzdichte: Ein DJ Sitz pro ha Wald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Gemeinschaftsansitze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Strecke pro 100ha Wald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Strecke pro 100ha Jagfläche im Kreis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Eingriff (seit Änderung Jagdstrategie)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Anteile Ansitz - Drückjagd</a:t>
                      </a:r>
                    </a:p>
                  </a:txBody>
                  <a:tcPr marL="0" marR="0" marT="0" marB="0" horzOverflow="overflow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Wipperfürth
Neyetal  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2007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32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4,5 - 6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+100%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83:17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14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400"/>
                      </a:pPr>
                      <a:r>
                        <a:t>Büren </a:t>
                      </a:r>
                    </a:p>
                    <a:p>
                      <a:pPr>
                        <a:lnSpc>
                          <a:spcPts val="1500"/>
                        </a:lnSpc>
                        <a:defRPr sz="1400"/>
                      </a:pPr>
                      <a:r>
                        <a:t>Wiesung</a:t>
                      </a:r>
                    </a:p>
                    <a:p>
                      <a:pPr>
                        <a:lnSpc>
                          <a:spcPts val="1500"/>
                        </a:lnSpc>
                        <a:defRPr sz="1400"/>
                      </a:pPr>
                      <a:r>
                        <a:t> 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2004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110 bzw. 55 in Ansitzinterv.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18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(Ja)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 (Blattz.)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8,3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 – 4,5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+400%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46:54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Brilon 
Bielstein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2004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41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Nein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4,5 - 6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+400%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80:20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Olpe 
Einsiedelei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2009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70 (+Gäste)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15 (+Leitern)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8,3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4,5 - 6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+80% 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89:11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Brakel 
Siddessen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2012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29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13,10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Nein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9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22,6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 – 4,5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+500%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64:36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Lüdenscheid
Schloss Neuenhof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2008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24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 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10,6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4,5 - 6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+100%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80:20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Kirchhundem Rüspe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2013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70 (+ viel Gästejagd)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6,60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8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13,5
 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 – 4,5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+ 200%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(50% Gem-ansitze)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38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Nesselrode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1988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69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Nein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6,5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12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1,5 - 3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+350% 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70:30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Salm-Salm 
Liesner Wald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2012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22,5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20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Nein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9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23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3 – 4,5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+500%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55:45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76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</a:rPr>
                        <a:t>Morsbach Siedenberg-Hardt</a:t>
                      </a:r>
                    </a:p>
                  </a:txBody>
                  <a:tcPr marL="0" marR="0" marT="0" marB="0" anchor="ctr" horzOverflow="overflow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 b="1"/>
                        <a:t>2003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55 (+Gäste)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8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Nein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Ja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7,3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 sz="1800"/>
                      </a:pPr>
                      <a:r>
                        <a:rPr sz="1400"/>
                        <a:t>4,5 - 6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/>
                        <a:t>+100% 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/>
                        <a:t>85:15</a:t>
                      </a:r>
                    </a:p>
                  </a:txBody>
                  <a:tcPr marL="0" marR="0" marT="0" marB="0" anchor="ctr" horzOverflow="overflow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57" name="Titel 1"/>
          <p:cNvSpPr txBox="1"/>
          <p:nvPr/>
        </p:nvSpPr>
        <p:spPr>
          <a:xfrm>
            <a:off x="340280" y="140966"/>
            <a:ext cx="5136259" cy="7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t>Netzwerk Vorbildliche Rehwildreviere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399A15C-8A61-357A-CE87-EABAD8CBAEE1}"/>
              </a:ext>
            </a:extLst>
          </p:cNvPr>
          <p:cNvSpPr/>
          <p:nvPr/>
        </p:nvSpPr>
        <p:spPr>
          <a:xfrm>
            <a:off x="2675106" y="900734"/>
            <a:ext cx="1192090" cy="5232215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8B4B03B-AD4F-6AC6-ECBA-FB07771F5E4E}"/>
              </a:ext>
            </a:extLst>
          </p:cNvPr>
          <p:cNvSpPr/>
          <p:nvPr/>
        </p:nvSpPr>
        <p:spPr>
          <a:xfrm>
            <a:off x="8889476" y="772998"/>
            <a:ext cx="1100830" cy="5232215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211C15-FBF6-8850-C460-C5DB413BDB1E}"/>
              </a:ext>
            </a:extLst>
          </p:cNvPr>
          <p:cNvSpPr txBox="1"/>
          <p:nvPr/>
        </p:nvSpPr>
        <p:spPr>
          <a:xfrm>
            <a:off x="2498103" y="6326546"/>
            <a:ext cx="325929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1 Jäger/in pro 55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Hektar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2F69C38-605A-1725-DB0E-B8D65BBFE584}"/>
              </a:ext>
            </a:extLst>
          </p:cNvPr>
          <p:cNvSpPr/>
          <p:nvPr/>
        </p:nvSpPr>
        <p:spPr>
          <a:xfrm>
            <a:off x="735291" y="6414760"/>
            <a:ext cx="1762812" cy="2483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Pfeil nach rechts 16">
            <a:extLst>
              <a:ext uri="{FF2B5EF4-FFF2-40B4-BE49-F238E27FC236}">
                <a16:creationId xmlns:a16="http://schemas.microsoft.com/office/drawing/2014/main" id="{26F537E2-93C3-1347-B3C5-78A49595EE3F}"/>
              </a:ext>
            </a:extLst>
          </p:cNvPr>
          <p:cNvSpPr/>
          <p:nvPr/>
        </p:nvSpPr>
        <p:spPr>
          <a:xfrm>
            <a:off x="2031477" y="6399678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4B095-67FD-8B28-9779-8DEE02BD56C1}"/>
              </a:ext>
            </a:extLst>
          </p:cNvPr>
          <p:cNvSpPr/>
          <p:nvPr/>
        </p:nvSpPr>
        <p:spPr>
          <a:xfrm>
            <a:off x="10101856" y="6407218"/>
            <a:ext cx="1762812" cy="2483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9F67B6-4CFA-BEAA-A569-52DA72E675F5}"/>
              </a:ext>
            </a:extLst>
          </p:cNvPr>
          <p:cNvSpPr txBox="1"/>
          <p:nvPr/>
        </p:nvSpPr>
        <p:spPr>
          <a:xfrm>
            <a:off x="9099563" y="6326546"/>
            <a:ext cx="79220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3-4 x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feil nach rechts 16">
            <a:extLst>
              <a:ext uri="{FF2B5EF4-FFF2-40B4-BE49-F238E27FC236}">
                <a16:creationId xmlns:a16="http://schemas.microsoft.com/office/drawing/2014/main" id="{EAB4806A-A5B9-C0D6-37D1-19D4067DC965}"/>
              </a:ext>
            </a:extLst>
          </p:cNvPr>
          <p:cNvSpPr/>
          <p:nvPr/>
        </p:nvSpPr>
        <p:spPr>
          <a:xfrm>
            <a:off x="8663431" y="6383306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A8931A-57DA-4479-BF05-4C395C74CF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7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6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761" name="Titel 1"/>
          <p:cNvSpPr txBox="1"/>
          <p:nvPr/>
        </p:nvSpPr>
        <p:spPr>
          <a:xfrm>
            <a:off x="3595742" y="890260"/>
            <a:ext cx="4202653" cy="126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2600" b="1">
                <a:solidFill>
                  <a:srgbClr val="FFFFFF"/>
                </a:solidFill>
              </a:defRPr>
            </a:pPr>
            <a:r>
              <a:t>Rehwildprojekt</a:t>
            </a:r>
            <a:endParaRPr sz="4400"/>
          </a:p>
          <a:p>
            <a:pPr algn="ctr">
              <a:lnSpc>
                <a:spcPct val="90000"/>
              </a:lnSpc>
              <a:defRPr sz="2600" b="1">
                <a:solidFill>
                  <a:srgbClr val="FFFFFF"/>
                </a:solidFill>
              </a:defRPr>
            </a:pPr>
            <a:endParaRPr sz="4400"/>
          </a:p>
          <a:p>
            <a:pPr algn="ctr">
              <a:lnSpc>
                <a:spcPct val="90000"/>
              </a:lnSpc>
              <a:defRPr sz="3200" b="1">
                <a:solidFill>
                  <a:srgbClr val="FFFFFF"/>
                </a:solidFill>
              </a:defRPr>
            </a:pPr>
            <a:r>
              <a:t>Forschungsrevier Hagen</a:t>
            </a:r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038E3E37-217F-D7F9-2A68-B1FEE396CC08}"/>
              </a:ext>
            </a:extLst>
          </p:cNvPr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Wiederbewaldung</a:t>
            </a:r>
            <a:r>
              <a:rPr dirty="0"/>
              <a:t> und </a:t>
            </a:r>
            <a:r>
              <a:rPr dirty="0" err="1"/>
              <a:t>Jagd</a:t>
            </a:r>
            <a:r>
              <a:rPr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1319BA-EFF3-4374-99C4-9E3F14389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8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65" name="Textfeld 8"/>
          <p:cNvSpPr txBox="1"/>
          <p:nvPr/>
        </p:nvSpPr>
        <p:spPr>
          <a:xfrm>
            <a:off x="5626759" y="478875"/>
            <a:ext cx="330394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 u="sng">
                <a:solidFill>
                  <a:srgbClr val="FFFFFF"/>
                </a:solidFill>
              </a:defRPr>
            </a:lvl1pPr>
          </a:lstStyle>
          <a:p>
            <a:r>
              <a:t>Jagdverpachtung bis 2017</a:t>
            </a:r>
          </a:p>
        </p:txBody>
      </p:sp>
      <p:sp>
        <p:nvSpPr>
          <p:cNvPr id="766" name="Textfeld 9"/>
          <p:cNvSpPr txBox="1"/>
          <p:nvPr/>
        </p:nvSpPr>
        <p:spPr>
          <a:xfrm>
            <a:off x="5628754" y="3426031"/>
            <a:ext cx="488554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 u="sng">
                <a:solidFill>
                  <a:srgbClr val="FFFFFF"/>
                </a:solidFill>
              </a:defRPr>
            </a:lvl1pPr>
          </a:lstStyle>
          <a:p>
            <a:r>
              <a:t>1.4.2017 – 31.3.2022 Forschungsrevier</a:t>
            </a:r>
          </a:p>
        </p:txBody>
      </p:sp>
      <p:sp>
        <p:nvSpPr>
          <p:cNvPr id="767" name="Pfeil nach rechts 11"/>
          <p:cNvSpPr/>
          <p:nvPr/>
        </p:nvSpPr>
        <p:spPr>
          <a:xfrm>
            <a:off x="5061699" y="4062669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8" name="Pfeil nach rechts 12"/>
          <p:cNvSpPr/>
          <p:nvPr/>
        </p:nvSpPr>
        <p:spPr>
          <a:xfrm>
            <a:off x="5055508" y="1088061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9" name="Textfeld 12"/>
          <p:cNvSpPr txBox="1"/>
          <p:nvPr/>
        </p:nvSpPr>
        <p:spPr>
          <a:xfrm>
            <a:off x="5626759" y="991613"/>
            <a:ext cx="2634368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Konventionelle Jagd </a:t>
            </a:r>
          </a:p>
        </p:txBody>
      </p:sp>
      <p:sp>
        <p:nvSpPr>
          <p:cNvPr id="770" name="Pfeil nach rechts 14"/>
          <p:cNvSpPr/>
          <p:nvPr/>
        </p:nvSpPr>
        <p:spPr>
          <a:xfrm>
            <a:off x="5027960" y="1561663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1" name="Textfeld 14"/>
          <p:cNvSpPr txBox="1"/>
          <p:nvPr/>
        </p:nvSpPr>
        <p:spPr>
          <a:xfrm>
            <a:off x="5626759" y="1443396"/>
            <a:ext cx="526758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Geringer Eingriff/ sehr hoher Rehbestand </a:t>
            </a:r>
          </a:p>
        </p:txBody>
      </p:sp>
      <p:sp>
        <p:nvSpPr>
          <p:cNvPr id="772" name="Pfeil nach rechts 16"/>
          <p:cNvSpPr/>
          <p:nvPr/>
        </p:nvSpPr>
        <p:spPr>
          <a:xfrm>
            <a:off x="5026214" y="2032374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3" name="Pfeil nach rechts 17"/>
          <p:cNvSpPr/>
          <p:nvPr/>
        </p:nvSpPr>
        <p:spPr>
          <a:xfrm>
            <a:off x="5061560" y="4644554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4" name="Textfeld 17"/>
          <p:cNvSpPr txBox="1"/>
          <p:nvPr/>
        </p:nvSpPr>
        <p:spPr>
          <a:xfrm>
            <a:off x="5608833" y="1956916"/>
            <a:ext cx="2985751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Immense Wildschäden </a:t>
            </a:r>
          </a:p>
        </p:txBody>
      </p:sp>
      <p:sp>
        <p:nvSpPr>
          <p:cNvPr id="775" name="Textfeld 18"/>
          <p:cNvSpPr txBox="1"/>
          <p:nvPr/>
        </p:nvSpPr>
        <p:spPr>
          <a:xfrm>
            <a:off x="5608833" y="4544381"/>
            <a:ext cx="5772409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Jagdkonzept/ Konsequente Bejagung  Rehwild</a:t>
            </a:r>
          </a:p>
        </p:txBody>
      </p:sp>
      <p:sp>
        <p:nvSpPr>
          <p:cNvPr id="776" name="Textfeld 19"/>
          <p:cNvSpPr txBox="1"/>
          <p:nvPr/>
        </p:nvSpPr>
        <p:spPr>
          <a:xfrm>
            <a:off x="5628753" y="3990152"/>
            <a:ext cx="536447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t>Änderung Jagdstrategie - Verwaltungsjagd </a:t>
            </a:r>
          </a:p>
        </p:txBody>
      </p:sp>
      <p:sp>
        <p:nvSpPr>
          <p:cNvPr id="779" name="Pfeil nach rechts 16"/>
          <p:cNvSpPr/>
          <p:nvPr/>
        </p:nvSpPr>
        <p:spPr>
          <a:xfrm>
            <a:off x="5026214" y="2550997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0" name="Pfeil nach rechts 16"/>
          <p:cNvSpPr/>
          <p:nvPr/>
        </p:nvSpPr>
        <p:spPr>
          <a:xfrm>
            <a:off x="5055508" y="5194456"/>
            <a:ext cx="360041" cy="2633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12700">
            <a:solidFill>
              <a:srgbClr val="86B64B"/>
            </a:solidFill>
            <a:miter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1" name="Textfeld 31"/>
          <p:cNvSpPr txBox="1"/>
          <p:nvPr/>
        </p:nvSpPr>
        <p:spPr>
          <a:xfrm>
            <a:off x="5626759" y="2442854"/>
            <a:ext cx="4702037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t>Ziel: Rehbock, Schwarzwild (Kirrung)</a:t>
            </a:r>
          </a:p>
        </p:txBody>
      </p:sp>
      <p:sp>
        <p:nvSpPr>
          <p:cNvPr id="782" name="Textfeld 32"/>
          <p:cNvSpPr txBox="1"/>
          <p:nvPr/>
        </p:nvSpPr>
        <p:spPr>
          <a:xfrm>
            <a:off x="5628753" y="5080101"/>
            <a:ext cx="4428938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t>Ziel: Waldwildschäden verringern!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E07299-BA1F-4B8F-36CA-F23F55EC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95" y="1081519"/>
            <a:ext cx="2204007" cy="611419"/>
          </a:xfrm>
        </p:spPr>
        <p:txBody>
          <a:bodyPr>
            <a:normAutofit fontScale="90000"/>
          </a:bodyPr>
          <a:lstStyle/>
          <a:p>
            <a:pPr algn="l"/>
            <a:r>
              <a:rPr lang="de-DE" sz="2600" b="0" dirty="0"/>
              <a:t>Eigenjagd </a:t>
            </a:r>
            <a:br>
              <a:rPr lang="de-DE" sz="2600" b="0" dirty="0"/>
            </a:br>
            <a:r>
              <a:rPr lang="de-DE" sz="2600" b="0" dirty="0"/>
              <a:t>RVR Ruhr Grün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510C64-B6E8-4B02-21E0-1A4D3BF13A8B}"/>
              </a:ext>
            </a:extLst>
          </p:cNvPr>
          <p:cNvSpPr txBox="1"/>
          <p:nvPr/>
        </p:nvSpPr>
        <p:spPr>
          <a:xfrm>
            <a:off x="364095" y="2126265"/>
            <a:ext cx="15579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280 Hektar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BF36E6-BB28-9370-8C89-4E721D8AC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7" y="2606413"/>
            <a:ext cx="3905252" cy="297071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678A840-5783-7737-3142-9C91AE525C9F}"/>
              </a:ext>
            </a:extLst>
          </p:cNvPr>
          <p:cNvSpPr txBox="1"/>
          <p:nvPr/>
        </p:nvSpPr>
        <p:spPr>
          <a:xfrm>
            <a:off x="340281" y="140966"/>
            <a:ext cx="3441927" cy="7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Forschungsrevier</a:t>
            </a:r>
            <a:r>
              <a:rPr dirty="0"/>
              <a:t> Hagen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79F4F5-F14A-4DC6-A091-CEF6C880C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26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2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|29.7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Office PowerPoint</Application>
  <PresentationFormat>Breitbild</PresentationFormat>
  <Paragraphs>378</Paragraphs>
  <Slides>23</Slides>
  <Notes>0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Eigenjagd  RVR Ruhr Grün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33</cp:revision>
  <dcterms:modified xsi:type="dcterms:W3CDTF">2024-01-19T11:30:29Z</dcterms:modified>
</cp:coreProperties>
</file>