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  <p:sldMasterId id="2147483682" r:id="rId3"/>
  </p:sldMasterIdLst>
  <p:notesMasterIdLst>
    <p:notesMasterId r:id="rId25"/>
  </p:notesMasterIdLst>
  <p:sldIdLst>
    <p:sldId id="940" r:id="rId4"/>
    <p:sldId id="901" r:id="rId5"/>
    <p:sldId id="319" r:id="rId6"/>
    <p:sldId id="909" r:id="rId7"/>
    <p:sldId id="911" r:id="rId8"/>
    <p:sldId id="628" r:id="rId9"/>
    <p:sldId id="625" r:id="rId10"/>
    <p:sldId id="631" r:id="rId11"/>
    <p:sldId id="912" r:id="rId12"/>
    <p:sldId id="910" r:id="rId13"/>
    <p:sldId id="321" r:id="rId14"/>
    <p:sldId id="915" r:id="rId15"/>
    <p:sldId id="928" r:id="rId16"/>
    <p:sldId id="927" r:id="rId17"/>
    <p:sldId id="650" r:id="rId18"/>
    <p:sldId id="917" r:id="rId19"/>
    <p:sldId id="916" r:id="rId20"/>
    <p:sldId id="923" r:id="rId21"/>
    <p:sldId id="924" r:id="rId22"/>
    <p:sldId id="322" r:id="rId23"/>
    <p:sldId id="933" r:id="rId2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k Christian Heute" initials="FCH" lastIdx="5" clrIdx="0">
    <p:extLst>
      <p:ext uri="{19B8F6BF-5375-455C-9EA6-DF929625EA0E}">
        <p15:presenceInfo xmlns:p15="http://schemas.microsoft.com/office/powerpoint/2012/main" userId="0c3d050b27f2e39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3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3FEEF0-9267-0141-94EF-F50E37F9F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02B32F-EAB1-F643-96E4-CAA8D5453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7F77EA-D8F7-1C45-8FD7-451DBA8E5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6ECB5-A9E0-C744-92A6-1E270E2E7006}" type="datetime1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B60198-B214-F943-BFC1-77D28EC89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1AC85F-351B-1F4C-8239-3B769BD6C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1232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C7E5B5-59C9-4047-A90F-0D468567E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CD927E-1EEB-6A40-95AE-5A35015D91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EA95A93-CDF5-DE44-A03F-3140090F0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434D304-B443-B24B-A776-C744B92E5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69AA-FDE3-0840-BA0E-29234701667C}" type="datetime1">
              <a:rPr lang="de-DE" smtClean="0"/>
              <a:t>19.01.2024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533504E-033E-EB4F-A578-66EDE87CD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AD2AE0F-57C1-B74C-BEDA-395023091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979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376A88-0FA7-6444-AD83-E6266668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98CEE59-C402-BA41-9988-5B78B6A4B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94CD3DF-F5E0-9A40-98C9-4F1B476F2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EB15C2-771B-4646-9F06-B0A01BAC44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EDF48CE-417D-8241-816E-FE8D818265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BF60088-D7EB-A341-8781-D88456B9F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D7C7-B6CF-CB41-AE8C-B1D778CA4069}" type="datetime1">
              <a:rPr lang="de-DE" smtClean="0"/>
              <a:t>19.01.2024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5B5C3D5-FFD7-6E42-BFE2-2978DD840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96F5240-9B16-4845-B00D-02E275D1A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0818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FD60F-F0F8-514E-8273-3066F4277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8B294A2-D45E-284F-89DC-8F438BD35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5B51-63C2-DE4D-9641-10D70A902779}" type="datetime1">
              <a:rPr lang="de-DE" smtClean="0"/>
              <a:t>19.01.2024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395B25-4F91-D649-ADF3-19512DDE7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EAEE9A-7D9C-D24A-BED1-F0128F203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1093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6544229-BA7C-7F40-B2D0-F5CD26A00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A2E2C-854B-5043-9F28-81CE84E4CE9E}" type="datetime1">
              <a:rPr lang="de-DE" smtClean="0"/>
              <a:t>19.01.2024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8CFF7A-B719-754A-9AAB-F30DA8DB3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0415ED-C2DD-BA45-953B-13EB7186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2125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08CDE-2030-9441-B082-C8632581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22432F-6016-B640-8CC4-D538D7AE5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EBA048-ADA0-0D4F-9766-5BE496C9E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C70D3CA-78AD-584B-85C8-10E40BFB1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E1008-555F-4545-A327-515E964BD9D5}" type="datetime1">
              <a:rPr lang="de-DE" smtClean="0"/>
              <a:t>19.01.2024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D87725F-0D5F-0A47-BB92-0889894D2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B4E64C0-DAD4-B542-86BC-79D3849C7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1230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EE766C-09CC-344C-8668-45F80601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02BE2A9-4158-214B-9977-AB5D1412FA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0E167A1-D9C3-8E4C-83FD-271AE78E2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5111A98-24CB-744E-9629-F179357EE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E3CB-049F-7644-8A09-39BDCB893F51}" type="datetime1">
              <a:rPr lang="de-DE" smtClean="0"/>
              <a:t>19.01.2024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8042FA-DC6A-F54F-B8BF-CD4B02649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1846D14-05A8-7349-938B-31FFDC2C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6907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A405E-2DDF-3243-B3D9-E141FC6A1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964929F-CA83-EA41-B21B-11215D1DCB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73FD9C-5A94-344F-9824-CC07EF965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0EC3-19F6-2847-9EEB-82F3F5AAEE0D}" type="datetime1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778E00-5C06-914E-9706-56F90E3C5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E4EAB-90CB-9B4E-BC2E-B5538F512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3466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A2B97E6-BDF1-124D-A092-2B99975C89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484F692-99D1-294C-8E29-AD0FCF259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F82897-941B-8E4F-9715-E654724B2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ABC-1F22-C048-9AB6-E25A0FF4023C}" type="datetime1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5EFFD8-B877-2B4D-9837-9A07CF7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81DB8C-C90A-5C4F-8531-1A4FA0C12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4480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3" y="0"/>
            <a:ext cx="12191998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de-DE" sz="1800" dirty="0"/>
          </a:p>
        </p:txBody>
      </p:sp>
      <p:sp>
        <p:nvSpPr>
          <p:cNvPr id="8" name="Eine Ecke des Rechtecks abrunden 7"/>
          <p:cNvSpPr/>
          <p:nvPr/>
        </p:nvSpPr>
        <p:spPr bwMode="ltGray">
          <a:xfrm rot="10800000" flipH="1" flipV="1">
            <a:off x="6928563" y="228598"/>
            <a:ext cx="5036366" cy="5715002"/>
          </a:xfrm>
          <a:prstGeom prst="round1Rect">
            <a:avLst>
              <a:gd name="adj" fmla="val 589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de-DE" sz="1800" dirty="0"/>
          </a:p>
        </p:txBody>
      </p:sp>
      <p:sp>
        <p:nvSpPr>
          <p:cNvPr id="9" name="Rechteck 8"/>
          <p:cNvSpPr/>
          <p:nvPr/>
        </p:nvSpPr>
        <p:spPr>
          <a:xfrm>
            <a:off x="0" y="4"/>
            <a:ext cx="6928560" cy="6172197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de-DE" sz="1800" dirty="0"/>
          </a:p>
        </p:txBody>
      </p:sp>
      <p:sp>
        <p:nvSpPr>
          <p:cNvPr id="10" name="Rechteck 9"/>
          <p:cNvSpPr/>
          <p:nvPr/>
        </p:nvSpPr>
        <p:spPr>
          <a:xfrm>
            <a:off x="0" y="6172200"/>
            <a:ext cx="12192127" cy="68580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de-DE" sz="180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8171" y="1703718"/>
            <a:ext cx="5792709" cy="37338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086860" y="3429000"/>
            <a:ext cx="4573191" cy="1905000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D2D9-A730-46FC-A40F-6FF53B6D05EC}" type="datetime1">
              <a:rPr lang="de-DE" smtClean="0"/>
              <a:t>19.01.2024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www.wildoekologie-heute.de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639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3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57BF-56FE-47D3-A616-CBE7A467629A}" type="datetime1">
              <a:rPr lang="de-DE" smtClean="0"/>
              <a:t>19.01.2024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www.wildoekologie-heute.de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312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0" y="0"/>
            <a:ext cx="12192127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de-DE" sz="1800" dirty="0"/>
          </a:p>
        </p:txBody>
      </p:sp>
      <p:sp>
        <p:nvSpPr>
          <p:cNvPr id="12" name="Rechteck 11"/>
          <p:cNvSpPr/>
          <p:nvPr/>
        </p:nvSpPr>
        <p:spPr>
          <a:xfrm>
            <a:off x="0" y="4"/>
            <a:ext cx="5181361" cy="6172197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de-DE" sz="1800" dirty="0"/>
          </a:p>
        </p:txBody>
      </p:sp>
      <p:sp>
        <p:nvSpPr>
          <p:cNvPr id="13" name="Rechteck 12"/>
          <p:cNvSpPr/>
          <p:nvPr/>
        </p:nvSpPr>
        <p:spPr>
          <a:xfrm>
            <a:off x="0" y="6172200"/>
            <a:ext cx="12192127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de-DE" sz="180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8172" y="914400"/>
            <a:ext cx="4192091" cy="38862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97955" y="4953001"/>
            <a:ext cx="4202307" cy="990599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5D20-E053-4D4E-8950-2D20D548784E}" type="datetime1">
              <a:rPr lang="de-DE" smtClean="0"/>
              <a:t>19.01.2024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www.wildoekologie-heute.de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Bildplatzhalter 4"/>
          <p:cNvSpPr>
            <a:spLocks noGrp="1"/>
          </p:cNvSpPr>
          <p:nvPr>
            <p:ph type="pic" sz="quarter" idx="13"/>
          </p:nvPr>
        </p:nvSpPr>
        <p:spPr>
          <a:xfrm>
            <a:off x="5181362" y="228600"/>
            <a:ext cx="6783567" cy="5715000"/>
          </a:xfrm>
          <a:prstGeom prst="round1Rect">
            <a:avLst>
              <a:gd name="adj" fmla="val 5636"/>
            </a:avLst>
          </a:prstGeom>
          <a:solidFill>
            <a:schemeClr val="bg2"/>
          </a:solidFill>
        </p:spPr>
        <p:txBody>
          <a:bodyPr tIns="91440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255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2876"/>
            <a:ext cx="12192127" cy="64770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de-DE" sz="1800" dirty="0"/>
          </a:p>
        </p:txBody>
      </p:sp>
      <p:sp>
        <p:nvSpPr>
          <p:cNvPr id="9" name="Rechteck 8"/>
          <p:cNvSpPr/>
          <p:nvPr/>
        </p:nvSpPr>
        <p:spPr>
          <a:xfrm>
            <a:off x="7453085" y="0"/>
            <a:ext cx="4738915" cy="6477000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de-DE" sz="1800" dirty="0"/>
          </a:p>
        </p:txBody>
      </p:sp>
      <p:sp>
        <p:nvSpPr>
          <p:cNvPr id="10" name="Eine Ecke des Rechtecks abrunden 9"/>
          <p:cNvSpPr/>
          <p:nvPr/>
        </p:nvSpPr>
        <p:spPr bwMode="ltGray">
          <a:xfrm rot="10800000" flipV="1">
            <a:off x="220030" y="234352"/>
            <a:ext cx="7239295" cy="6014049"/>
          </a:xfrm>
          <a:prstGeom prst="round1Rect">
            <a:avLst>
              <a:gd name="adj" fmla="val 581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de-DE" sz="1800" dirty="0"/>
          </a:p>
        </p:txBody>
      </p:sp>
      <p:sp>
        <p:nvSpPr>
          <p:cNvPr id="11" name="Rechteck 10"/>
          <p:cNvSpPr/>
          <p:nvPr/>
        </p:nvSpPr>
        <p:spPr>
          <a:xfrm>
            <a:off x="0" y="6477000"/>
            <a:ext cx="12192127" cy="38100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de-DE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4150" y="685800"/>
            <a:ext cx="5640270" cy="4191000"/>
          </a:xfrm>
        </p:spPr>
        <p:txBody>
          <a:bodyPr anchor="b">
            <a:noAutofit/>
          </a:bodyPr>
          <a:lstStyle>
            <a:lvl1pPr algn="l">
              <a:defRPr sz="5400" b="0" cap="none"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4150" y="5029200"/>
            <a:ext cx="5640269" cy="9144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E4C5-FE37-4ED1-931A-177FCAF47279}" type="datetime1">
              <a:rPr lang="de-DE" smtClean="0"/>
              <a:t>19.01.2024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www.wildoekologie-heute.de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853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94150" y="1981200"/>
            <a:ext cx="4649412" cy="4191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371600">
              <a:defRPr sz="1600"/>
            </a:lvl6pPr>
            <a:lvl7pPr marL="1600200">
              <a:defRPr sz="1600"/>
            </a:lvl7pPr>
            <a:lvl8pPr marL="1828800">
              <a:defRPr sz="1600"/>
            </a:lvl8pPr>
            <a:lvl9pPr marL="2057400"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48439" y="1981200"/>
            <a:ext cx="4649414" cy="4191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143000">
              <a:defRPr sz="1600"/>
            </a:lvl5pPr>
            <a:lvl6pPr marL="1371600">
              <a:defRPr sz="1600"/>
            </a:lvl6pPr>
            <a:lvl7pPr marL="1600200">
              <a:defRPr sz="1600"/>
            </a:lvl7pPr>
            <a:lvl8pPr marL="1828800">
              <a:defRPr sz="1600"/>
            </a:lvl8pPr>
            <a:lvl9pPr marL="2057400"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5F39-A3A2-456C-B1D4-9EBA576EF878}" type="datetime1">
              <a:rPr lang="de-DE" smtClean="0"/>
              <a:t>19.01.2024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www.wildoekologie-heute.de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230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4150" y="1981200"/>
            <a:ext cx="4646362" cy="762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94150" y="2819400"/>
            <a:ext cx="4646362" cy="3352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371600">
              <a:defRPr sz="1600"/>
            </a:lvl6pPr>
            <a:lvl7pPr marL="1600200">
              <a:defRPr sz="1600"/>
            </a:lvl7pPr>
            <a:lvl8pPr marL="1828800">
              <a:defRPr sz="1600" baseline="0"/>
            </a:lvl8pPr>
            <a:lvl9pPr marL="2057400">
              <a:defRPr sz="1600" baseline="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251490" y="1981200"/>
            <a:ext cx="4646362" cy="762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251490" y="2819400"/>
            <a:ext cx="4646362" cy="3352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143000">
              <a:defRPr sz="1600"/>
            </a:lvl5pPr>
            <a:lvl6pPr marL="1371600">
              <a:defRPr sz="1600"/>
            </a:lvl6pPr>
            <a:lvl7pPr marL="1600200">
              <a:defRPr sz="1600"/>
            </a:lvl7pPr>
            <a:lvl8pPr marL="1828800">
              <a:defRPr sz="1600"/>
            </a:lvl8pPr>
            <a:lvl9pPr marL="2057400"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53929-2441-4E5F-84B7-C0A71C1C33F8}" type="datetime1">
              <a:rPr lang="de-DE" smtClean="0"/>
              <a:t>19.01.2024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www.wildoekologie-heute.de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950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CD7F6-3423-4E6A-BE98-609267C8AEE0}" type="datetime1">
              <a:rPr lang="de-DE" smtClean="0"/>
              <a:t>19.01.2024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www.wildoekologie-heute.de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464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EF4ED-5E91-47CC-B739-374C9B865BA8}" type="datetime1">
              <a:rPr lang="de-DE" smtClean="0"/>
              <a:t>19.01.2024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www.wildoekologie-heute.de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832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6172200"/>
            <a:ext cx="12192127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de-DE" sz="1800" dirty="0"/>
          </a:p>
        </p:txBody>
      </p:sp>
      <p:sp>
        <p:nvSpPr>
          <p:cNvPr id="9" name="Rechteck 8"/>
          <p:cNvSpPr/>
          <p:nvPr/>
        </p:nvSpPr>
        <p:spPr>
          <a:xfrm>
            <a:off x="2" y="0"/>
            <a:ext cx="12192127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de-DE" sz="1800" dirty="0"/>
          </a:p>
        </p:txBody>
      </p:sp>
      <p:sp>
        <p:nvSpPr>
          <p:cNvPr id="10" name="Eine Ecke des Rechtecks abrunden 9"/>
          <p:cNvSpPr/>
          <p:nvPr/>
        </p:nvSpPr>
        <p:spPr bwMode="ltGray">
          <a:xfrm rot="10800000" flipH="1" flipV="1">
            <a:off x="4724044" y="234352"/>
            <a:ext cx="7239423" cy="5709249"/>
          </a:xfrm>
          <a:prstGeom prst="round1Rect">
            <a:avLst>
              <a:gd name="adj" fmla="val 581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de-DE" sz="1800" dirty="0"/>
          </a:p>
        </p:txBody>
      </p:sp>
      <p:sp>
        <p:nvSpPr>
          <p:cNvPr id="11" name="Rechteck 10"/>
          <p:cNvSpPr/>
          <p:nvPr/>
        </p:nvSpPr>
        <p:spPr>
          <a:xfrm>
            <a:off x="1" y="1"/>
            <a:ext cx="4724041" cy="6172200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de-DE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2352" y="234351"/>
            <a:ext cx="3774846" cy="4642450"/>
          </a:xfrm>
        </p:spPr>
        <p:txBody>
          <a:bodyPr anchor="b">
            <a:normAutofit/>
          </a:bodyPr>
          <a:lstStyle>
            <a:lvl1pPr algn="l">
              <a:defRPr sz="4400" b="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82135" y="5029200"/>
            <a:ext cx="3783571" cy="9144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9424-B72A-4DC1-AA00-B62C5CCC1C20}" type="datetime1">
              <a:rPr lang="de-DE" smtClean="0"/>
              <a:t>19.01.2024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www.wildoekologie-heute.de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46427" y="465285"/>
            <a:ext cx="6788382" cy="524971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526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0" y="0"/>
            <a:ext cx="12192127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de-DE" sz="1800" dirty="0"/>
          </a:p>
        </p:txBody>
      </p:sp>
      <p:sp>
        <p:nvSpPr>
          <p:cNvPr id="18" name="Rechteck 17"/>
          <p:cNvSpPr/>
          <p:nvPr/>
        </p:nvSpPr>
        <p:spPr>
          <a:xfrm>
            <a:off x="7467958" y="4"/>
            <a:ext cx="4724042" cy="6172197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de-DE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85205" y="234351"/>
            <a:ext cx="3774846" cy="46424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sz="44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pPr lvl="0">
              <a:lnSpc>
                <a:spcPct val="80000"/>
              </a:lnSpc>
            </a:pPr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874987" y="5029200"/>
            <a:ext cx="3783571" cy="914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0" name="Rechteck 19"/>
          <p:cNvSpPr/>
          <p:nvPr/>
        </p:nvSpPr>
        <p:spPr>
          <a:xfrm>
            <a:off x="0" y="6172200"/>
            <a:ext cx="12192127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de-DE" sz="18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7F89-790F-46A6-B4B7-69521DC264E5}" type="datetime1">
              <a:rPr lang="de-DE" smtClean="0"/>
              <a:t>19.01.2024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www.wildoekologie-heute.de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4DA2-3CE4-45BB-9F6F-628A0CFBDBF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1" name="Eine Ecke des Rechtecks abrunden 20"/>
          <p:cNvSpPr/>
          <p:nvPr/>
        </p:nvSpPr>
        <p:spPr bwMode="ltGray">
          <a:xfrm rot="10800000" flipV="1">
            <a:off x="227072" y="234352"/>
            <a:ext cx="7240885" cy="5709249"/>
          </a:xfrm>
          <a:prstGeom prst="round1Rect">
            <a:avLst>
              <a:gd name="adj" fmla="val 581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de-DE" sz="1800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 flipH="1">
            <a:off x="457318" y="465284"/>
            <a:ext cx="6781981" cy="5249717"/>
          </a:xfrm>
          <a:prstGeom prst="round1Rect">
            <a:avLst>
              <a:gd name="adj" fmla="val 4287"/>
            </a:avLst>
          </a:prstGeo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982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371600">
              <a:defRPr/>
            </a:lvl6pPr>
            <a:lvl7pPr marL="1600200">
              <a:defRPr/>
            </a:lvl7pPr>
            <a:lvl8pPr marL="1828800">
              <a:defRPr baseline="0"/>
            </a:lvl8pPr>
            <a:lvl9pPr marL="2057400">
              <a:defRPr baseline="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DD506-14B8-420B-BDB7-FB40CBAAABD1}" type="datetime1">
              <a:rPr lang="de-DE" smtClean="0"/>
              <a:t>19.01.2024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www.wildoekologie-heute.de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370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1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94150" y="582614"/>
            <a:ext cx="8185694" cy="5589587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8788E-3951-45AB-8DE7-6D772D698915}" type="datetime1">
              <a:rPr lang="de-DE" smtClean="0"/>
              <a:t>19.01.2024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www.wildoekologie-heute.de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708503" y="582614"/>
            <a:ext cx="1951545" cy="5589587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222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el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el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Titeltext</a:t>
            </a:r>
          </a:p>
        </p:txBody>
      </p:sp>
      <p:sp>
        <p:nvSpPr>
          <p:cNvPr id="75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6" name="Textplatzhalt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A81CFA-23A9-8445-A87D-3582F568B7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89848"/>
            <a:ext cx="9144000" cy="2387600"/>
          </a:xfrm>
        </p:spPr>
        <p:txBody>
          <a:bodyPr anchor="t" anchorCtr="0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58DD16B-367D-0349-89A3-52619C2FB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22363"/>
            <a:ext cx="9144000" cy="1655762"/>
          </a:xfrm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rgbClr val="86B64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9185AC-AABC-6645-A0E2-DD7D9CE4E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D41756-2586-9449-B55B-3D266E9492F4}" type="datetime1">
              <a:rPr lang="de-DE" smtClean="0"/>
              <a:pPr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B3072C-040B-7642-BDB2-2CD33C270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06FA4E-7556-2C4F-829D-0FBD3DF9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2E4EA4-EBF1-2A40-B965-39C326A9E55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6906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F8BC10-EF59-D145-B1CA-9351A61AD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094F42-3248-FE4E-8194-322BC796E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D35744-1E67-AB48-A913-DAFCFC04F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5F9F-8419-134A-AEE6-A7AFA7F07F62}" type="datetime1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E7FA22-7736-6A42-B263-9E7075E43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B87CF7-EEB2-A549-8F0E-38F4B516A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4002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/>
          <p:cNvSpPr txBox="1"/>
          <p:nvPr/>
        </p:nvSpPr>
        <p:spPr>
          <a:xfrm>
            <a:off x="848752" y="6414760"/>
            <a:ext cx="160336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1200" b="1">
                <a:solidFill>
                  <a:srgbClr val="86B64B"/>
                </a:solidFill>
              </a:defRPr>
            </a:lvl1pPr>
          </a:lstStyle>
          <a:p>
            <a:r>
              <a:t>wildoekologie-heute.de</a:t>
            </a:r>
          </a:p>
        </p:txBody>
      </p:sp>
      <p:sp>
        <p:nvSpPr>
          <p:cNvPr id="3" name="Linie"/>
          <p:cNvSpPr/>
          <p:nvPr/>
        </p:nvSpPr>
        <p:spPr>
          <a:xfrm flipV="1">
            <a:off x="10306183" y="6404030"/>
            <a:ext cx="1" cy="247108"/>
          </a:xfrm>
          <a:prstGeom prst="line">
            <a:avLst/>
          </a:prstGeom>
          <a:ln w="25400">
            <a:solidFill>
              <a:srgbClr val="86B64B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Titel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5" name="Textebene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solidFill>
            <a:srgbClr val="1C3828"/>
          </a:solidFill>
          <a:ln w="12700">
            <a:miter lim="400000"/>
          </a:ln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transition spd="med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4463E67-82A0-7245-A498-F74BA9CED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CD40BA4-4F90-FB47-8A52-1E5015ACE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4CE06-DFC0-0644-9FAE-9F9D8E5C18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46378" y="6356350"/>
            <a:ext cx="86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CD7A56E-96F8-AB4E-B374-24737CBA3C80}" type="datetime1">
              <a:rPr lang="de-DE" smtClean="0"/>
              <a:pPr/>
              <a:t>19.01.2024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D69B09-9B0E-6740-A4A5-40EA8FE0C8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57302" y="6356350"/>
            <a:ext cx="62270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6B963E-5F8E-E64B-962C-EFF75FEAB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7418" y="6356350"/>
            <a:ext cx="533638" cy="365125"/>
          </a:xfrm>
          <a:prstGeom prst="rect">
            <a:avLst/>
          </a:prstGeom>
          <a:solidFill>
            <a:srgbClr val="1C3828"/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FC48684-6AA6-554B-B7CE-DFCA1582D88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B4655C19-EF02-2043-A55E-B8C9D5E3A61D}"/>
              </a:ext>
            </a:extLst>
          </p:cNvPr>
          <p:cNvSpPr txBox="1">
            <a:spLocks/>
          </p:cNvSpPr>
          <p:nvPr userDrawn="1"/>
        </p:nvSpPr>
        <p:spPr>
          <a:xfrm>
            <a:off x="8499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srgbClr val="86B64B"/>
              </a:solidFill>
            </a:endParaRP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DCC43457-7637-DE4C-B0AE-DD4B1E42577A}"/>
              </a:ext>
            </a:extLst>
          </p:cNvPr>
          <p:cNvSpPr txBox="1">
            <a:spLocks/>
          </p:cNvSpPr>
          <p:nvPr userDrawn="1"/>
        </p:nvSpPr>
        <p:spPr>
          <a:xfrm>
            <a:off x="803032" y="6356350"/>
            <a:ext cx="2012584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b="1" dirty="0" err="1">
                <a:solidFill>
                  <a:srgbClr val="86B64B"/>
                </a:solidFill>
              </a:rPr>
              <a:t>wildoekologie-heute.de</a:t>
            </a:r>
            <a:endParaRPr lang="de-DE" b="1" dirty="0">
              <a:solidFill>
                <a:srgbClr val="86B64B"/>
              </a:solidFill>
            </a:endParaRPr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AC6E7360-774F-7C4D-BEA3-FC93283743EE}"/>
              </a:ext>
            </a:extLst>
          </p:cNvPr>
          <p:cNvSpPr/>
          <p:nvPr userDrawn="1"/>
        </p:nvSpPr>
        <p:spPr>
          <a:xfrm flipV="1">
            <a:off x="11379608" y="6404030"/>
            <a:ext cx="0" cy="247107"/>
          </a:xfrm>
          <a:prstGeom prst="line">
            <a:avLst/>
          </a:prstGeom>
          <a:ln w="25400">
            <a:solidFill>
              <a:srgbClr val="86B64B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1567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6477000"/>
            <a:ext cx="11963467" cy="38100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de-DE" sz="1800" dirty="0"/>
          </a:p>
        </p:txBody>
      </p:sp>
      <p:sp>
        <p:nvSpPr>
          <p:cNvPr id="9" name="Rechteck 8"/>
          <p:cNvSpPr/>
          <p:nvPr/>
        </p:nvSpPr>
        <p:spPr>
          <a:xfrm>
            <a:off x="11963468" y="6477000"/>
            <a:ext cx="228533" cy="381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de-DE" sz="1800" dirty="0"/>
          </a:p>
        </p:txBody>
      </p:sp>
      <p:sp>
        <p:nvSpPr>
          <p:cNvPr id="7" name="Rechteck 6"/>
          <p:cNvSpPr/>
          <p:nvPr/>
        </p:nvSpPr>
        <p:spPr>
          <a:xfrm>
            <a:off x="2" y="0"/>
            <a:ext cx="12192000" cy="64770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de-DE" sz="1800" dirty="0"/>
          </a:p>
        </p:txBody>
      </p:sp>
      <p:sp>
        <p:nvSpPr>
          <p:cNvPr id="10" name="Eine Ecke des Rechtecks abrunden 9"/>
          <p:cNvSpPr/>
          <p:nvPr/>
        </p:nvSpPr>
        <p:spPr>
          <a:xfrm>
            <a:off x="0" y="228600"/>
            <a:ext cx="11964993" cy="6248400"/>
          </a:xfrm>
          <a:prstGeom prst="round1Rect">
            <a:avLst>
              <a:gd name="adj" fmla="val 458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94150" y="563562"/>
            <a:ext cx="9603701" cy="1189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4150" y="1981200"/>
            <a:ext cx="9603703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916134" y="6248400"/>
            <a:ext cx="1091743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38522C3-BCE7-448C-B722-2D7CCFA9B006}" type="datetime1">
              <a:rPr lang="de-DE" smtClean="0"/>
              <a:t>19.01.2024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94150" y="6248400"/>
            <a:ext cx="7469543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/>
              <a:t>www.wildoekologie-heute.de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135651" y="6248400"/>
            <a:ext cx="762201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3480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13.m4a"/><Relationship Id="rId7" Type="http://schemas.openxmlformats.org/officeDocument/2006/relationships/image" Target="../media/image26.png"/><Relationship Id="rId12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28.emf"/><Relationship Id="rId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1.jpe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4.jpeg"/><Relationship Id="rId11" Type="http://schemas.openxmlformats.org/officeDocument/2006/relationships/image" Target="../media/image3.png"/><Relationship Id="rId5" Type="http://schemas.microsoft.com/office/2007/relationships/hdphoto" Target="../media/hdphoto4.wdp"/><Relationship Id="rId10" Type="http://schemas.openxmlformats.org/officeDocument/2006/relationships/image" Target="../media/image37.jpeg"/><Relationship Id="rId4" Type="http://schemas.openxmlformats.org/officeDocument/2006/relationships/image" Target="../media/image33.png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3.jpeg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8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slideLayout" Target="../slideLayouts/slideLayout1.xml"/><Relationship Id="rId7" Type="http://schemas.microsoft.com/office/2007/relationships/hdphoto" Target="../media/hdphoto8.wdp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10" Type="http://schemas.openxmlformats.org/officeDocument/2006/relationships/image" Target="../media/image3.png"/><Relationship Id="rId4" Type="http://schemas.openxmlformats.org/officeDocument/2006/relationships/image" Target="../media/image49.jpeg"/><Relationship Id="rId9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7.jp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microsoft.com/office/2007/relationships/hdphoto" Target="../media/hdphoto9.wdp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4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915" name="Titel 1"/>
          <p:cNvSpPr txBox="1"/>
          <p:nvPr/>
        </p:nvSpPr>
        <p:spPr>
          <a:xfrm>
            <a:off x="1828055" y="808263"/>
            <a:ext cx="805828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6. </a:t>
            </a:r>
            <a:r>
              <a:rPr dirty="0" err="1"/>
              <a:t>Beispiel</a:t>
            </a:r>
            <a:r>
              <a:rPr dirty="0"/>
              <a:t> </a:t>
            </a:r>
            <a:r>
              <a:rPr dirty="0" err="1"/>
              <a:t>einer</a:t>
            </a:r>
            <a:r>
              <a:rPr dirty="0"/>
              <a:t> </a:t>
            </a:r>
            <a:r>
              <a:rPr dirty="0" err="1"/>
              <a:t>Jagdumstellung</a:t>
            </a:r>
            <a:endParaRPr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9CB8FA-3383-5406-5DF7-CDEC0D757070}"/>
              </a:ext>
            </a:extLst>
          </p:cNvPr>
          <p:cNvSpPr txBox="1"/>
          <p:nvPr/>
        </p:nvSpPr>
        <p:spPr>
          <a:xfrm>
            <a:off x="2314359" y="4535476"/>
            <a:ext cx="7563282" cy="867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de-DE" sz="2800" dirty="0"/>
              <a:t>Betriebsteil Bergisches Land</a:t>
            </a:r>
          </a:p>
          <a:p>
            <a:r>
              <a:rPr lang="de-DE" sz="2800" b="0" dirty="0"/>
              <a:t>Reviere </a:t>
            </a:r>
            <a:r>
              <a:rPr lang="de-DE" sz="2800" b="0" dirty="0" err="1"/>
              <a:t>Rommersberg</a:t>
            </a:r>
            <a:r>
              <a:rPr lang="de-DE" sz="2800" b="0" dirty="0"/>
              <a:t> und </a:t>
            </a:r>
            <a:r>
              <a:rPr lang="de-DE" sz="2800" b="0" dirty="0" err="1"/>
              <a:t>Gervershagener</a:t>
            </a:r>
            <a:r>
              <a:rPr lang="de-DE" sz="2800" b="0" dirty="0"/>
              <a:t>  Forst</a:t>
            </a:r>
            <a:endParaRPr sz="2800" b="0" dirty="0"/>
          </a:p>
        </p:txBody>
      </p:sp>
      <p:pic>
        <p:nvPicPr>
          <p:cNvPr id="4" name="Grafik 13" descr="Grafik 13">
            <a:extLst>
              <a:ext uri="{FF2B5EF4-FFF2-40B4-BE49-F238E27FC236}">
                <a16:creationId xmlns:a16="http://schemas.microsoft.com/office/drawing/2014/main" id="{32C35EA1-76C1-EEA2-DCF9-A270D9DDF4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162" b="8045"/>
          <a:stretch>
            <a:fillRect/>
          </a:stretch>
        </p:blipFill>
        <p:spPr>
          <a:xfrm>
            <a:off x="3529501" y="2913036"/>
            <a:ext cx="4655389" cy="1104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ACEE1AA-65D5-4BBA-A48B-DB8831680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11799"/>
      </p:ext>
    </p:extLst>
  </p:cSld>
  <p:clrMapOvr>
    <a:masterClrMapping/>
  </p:clrMapOvr>
  <p:transition spd="med" advTm="316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Fußzeilenplatzhalter 4"/>
          <p:cNvSpPr txBox="1"/>
          <p:nvPr/>
        </p:nvSpPr>
        <p:spPr>
          <a:xfrm>
            <a:off x="4579104" y="6439279"/>
            <a:ext cx="2367649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t>Wiederbewaldung und Jagd </a:t>
            </a:r>
          </a:p>
        </p:txBody>
      </p:sp>
      <p:sp>
        <p:nvSpPr>
          <p:cNvPr id="914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915" name="Titel 1"/>
          <p:cNvSpPr txBox="1"/>
          <p:nvPr/>
        </p:nvSpPr>
        <p:spPr>
          <a:xfrm>
            <a:off x="231115" y="262660"/>
            <a:ext cx="2163294" cy="397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sz="2200" dirty="0" err="1"/>
              <a:t>Jagdumstellung</a:t>
            </a:r>
            <a:endParaRPr sz="220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5580647-5B4C-C823-EB74-A94664B23981}"/>
              </a:ext>
            </a:extLst>
          </p:cNvPr>
          <p:cNvSpPr txBox="1"/>
          <p:nvPr/>
        </p:nvSpPr>
        <p:spPr>
          <a:xfrm>
            <a:off x="127420" y="931612"/>
            <a:ext cx="3539607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de-DE" sz="2500" dirty="0"/>
              <a:t>Bewerbungsverfahren</a:t>
            </a:r>
            <a:endParaRPr sz="2500" dirty="0"/>
          </a:p>
        </p:txBody>
      </p:sp>
      <p:sp>
        <p:nvSpPr>
          <p:cNvPr id="11" name="Pfeil nach rechts 12">
            <a:extLst>
              <a:ext uri="{FF2B5EF4-FFF2-40B4-BE49-F238E27FC236}">
                <a16:creationId xmlns:a16="http://schemas.microsoft.com/office/drawing/2014/main" id="{2C069DBB-6C32-4CF5-BD9B-557DB2CF073A}"/>
              </a:ext>
            </a:extLst>
          </p:cNvPr>
          <p:cNvSpPr/>
          <p:nvPr/>
        </p:nvSpPr>
        <p:spPr>
          <a:xfrm>
            <a:off x="268878" y="1773807"/>
            <a:ext cx="360041" cy="26338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>
            <a:solidFill>
              <a:srgbClr val="86B64B"/>
            </a:solidFill>
            <a:miter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38CE8CAC-AB2C-13A0-0B49-B417A0642E20}"/>
              </a:ext>
            </a:extLst>
          </p:cNvPr>
          <p:cNvSpPr txBox="1"/>
          <p:nvPr/>
        </p:nvSpPr>
        <p:spPr>
          <a:xfrm>
            <a:off x="662412" y="1513086"/>
            <a:ext cx="2674676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pPr algn="l"/>
            <a:r>
              <a:rPr lang="de-DE" sz="2500" b="0" dirty="0"/>
              <a:t>Auswahl geeigneter</a:t>
            </a:r>
          </a:p>
          <a:p>
            <a:pPr algn="l"/>
            <a:r>
              <a:rPr lang="de-DE" sz="2500" b="0" dirty="0"/>
              <a:t> </a:t>
            </a:r>
            <a:r>
              <a:rPr lang="de-DE" sz="2500" b="0" dirty="0" err="1"/>
              <a:t>Mitjäger</a:t>
            </a:r>
            <a:endParaRPr sz="2500" b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E9B17E85-E3F8-10BC-2297-A1612005E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308" y="931612"/>
            <a:ext cx="8159007" cy="506668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0BF956-37DA-4A9A-BC2A-2B07F9696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13406"/>
      </p:ext>
    </p:extLst>
  </p:cSld>
  <p:clrMapOvr>
    <a:masterClrMapping/>
  </p:clrMapOvr>
  <p:transition spd="med" advTm="495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938" name="Textfeld 6"/>
          <p:cNvSpPr txBox="1"/>
          <p:nvPr/>
        </p:nvSpPr>
        <p:spPr>
          <a:xfrm>
            <a:off x="2064471" y="203811"/>
            <a:ext cx="797502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Jagdumstellung         Veränderung der </a:t>
            </a:r>
            <a:r>
              <a:rPr dirty="0" err="1"/>
              <a:t>Rahmenbedingungen</a:t>
            </a:r>
            <a:endParaRPr dirty="0"/>
          </a:p>
        </p:txBody>
      </p:sp>
      <p:pic>
        <p:nvPicPr>
          <p:cNvPr id="942" name="Grafik 11" descr="Grafik 11"/>
          <p:cNvPicPr>
            <a:picLocks noChangeAspect="1"/>
          </p:cNvPicPr>
          <p:nvPr/>
        </p:nvPicPr>
        <p:blipFill>
          <a:blip r:embed="rId4"/>
          <a:srcRect t="14406" b="6675"/>
          <a:stretch>
            <a:fillRect/>
          </a:stretch>
        </p:blipFill>
        <p:spPr>
          <a:xfrm>
            <a:off x="5467334" y="1929949"/>
            <a:ext cx="643325" cy="83129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4A22F22-F7F4-FE91-26C4-32446BC892F6}"/>
              </a:ext>
            </a:extLst>
          </p:cNvPr>
          <p:cNvSpPr txBox="1"/>
          <p:nvPr/>
        </p:nvSpPr>
        <p:spPr>
          <a:xfrm>
            <a:off x="283067" y="796079"/>
            <a:ext cx="49296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Modell: Externer Jagddienstleister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7421319-6862-1153-B126-2418CF5E88DD}"/>
              </a:ext>
            </a:extLst>
          </p:cNvPr>
          <p:cNvCxnSpPr>
            <a:cxnSpLocks/>
          </p:cNvCxnSpPr>
          <p:nvPr/>
        </p:nvCxnSpPr>
        <p:spPr>
          <a:xfrm>
            <a:off x="3232937" y="4507926"/>
            <a:ext cx="6282864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BE2DEE2D-4D18-E7F3-04F0-DA1CEE575BA2}"/>
              </a:ext>
            </a:extLst>
          </p:cNvPr>
          <p:cNvCxnSpPr>
            <a:cxnSpLocks/>
          </p:cNvCxnSpPr>
          <p:nvPr/>
        </p:nvCxnSpPr>
        <p:spPr>
          <a:xfrm flipH="1">
            <a:off x="3213561" y="4739595"/>
            <a:ext cx="6282864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1E7A594E-EAC9-FB13-02FE-13F4F94B1D97}"/>
              </a:ext>
            </a:extLst>
          </p:cNvPr>
          <p:cNvSpPr txBox="1"/>
          <p:nvPr/>
        </p:nvSpPr>
        <p:spPr>
          <a:xfrm>
            <a:off x="3144398" y="4053025"/>
            <a:ext cx="64561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Einweisung Jagdkonzept, Betreuung, Hochsitze, Fortbildung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4EF3D9E-1662-791D-8A58-A5142161E12B}"/>
              </a:ext>
            </a:extLst>
          </p:cNvPr>
          <p:cNvSpPr/>
          <p:nvPr/>
        </p:nvSpPr>
        <p:spPr>
          <a:xfrm>
            <a:off x="373510" y="3881964"/>
            <a:ext cx="2651139" cy="1339792"/>
          </a:xfrm>
          <a:prstGeom prst="ellipse">
            <a:avLst/>
          </a:prstGeom>
          <a:solidFill>
            <a:schemeClr val="accent6">
              <a:alpha val="16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  <a:lumOff val="9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3DEAA01-9B0D-06B3-1BEB-0FB84FBBF3AE}"/>
              </a:ext>
            </a:extLst>
          </p:cNvPr>
          <p:cNvSpPr/>
          <p:nvPr/>
        </p:nvSpPr>
        <p:spPr>
          <a:xfrm>
            <a:off x="4463428" y="1481092"/>
            <a:ext cx="2651139" cy="1339792"/>
          </a:xfrm>
          <a:prstGeom prst="ellipse">
            <a:avLst/>
          </a:prstGeom>
          <a:solidFill>
            <a:schemeClr val="accent6">
              <a:alpha val="16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  <a:lumOff val="9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D12E0EE-0FE3-0734-AA8D-6C16F7007F98}"/>
              </a:ext>
            </a:extLst>
          </p:cNvPr>
          <p:cNvSpPr/>
          <p:nvPr/>
        </p:nvSpPr>
        <p:spPr>
          <a:xfrm>
            <a:off x="9685337" y="3881964"/>
            <a:ext cx="2393114" cy="1339792"/>
          </a:xfrm>
          <a:prstGeom prst="ellipse">
            <a:avLst/>
          </a:prstGeom>
          <a:solidFill>
            <a:schemeClr val="accent6">
              <a:alpha val="16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  <a:lumOff val="9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3819A24-2E64-E320-FB56-730825CEB304}"/>
              </a:ext>
            </a:extLst>
          </p:cNvPr>
          <p:cNvSpPr txBox="1"/>
          <p:nvPr/>
        </p:nvSpPr>
        <p:spPr>
          <a:xfrm>
            <a:off x="3271689" y="4814735"/>
            <a:ext cx="64561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Meldungen: Strecken, Hochsitze etc. 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FAE1865A-34A2-1F3A-6123-8C73BDA12F56}"/>
              </a:ext>
            </a:extLst>
          </p:cNvPr>
          <p:cNvCxnSpPr>
            <a:cxnSpLocks/>
          </p:cNvCxnSpPr>
          <p:nvPr/>
        </p:nvCxnSpPr>
        <p:spPr>
          <a:xfrm flipH="1">
            <a:off x="2960115" y="2678862"/>
            <a:ext cx="1551232" cy="108025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37C8D57-64F9-9CE7-F132-015C706C83AE}"/>
              </a:ext>
            </a:extLst>
          </p:cNvPr>
          <p:cNvCxnSpPr>
            <a:cxnSpLocks/>
          </p:cNvCxnSpPr>
          <p:nvPr/>
        </p:nvCxnSpPr>
        <p:spPr>
          <a:xfrm>
            <a:off x="7380410" y="2597503"/>
            <a:ext cx="2020134" cy="119079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B2566EE3-9892-5F93-81A5-C56F1F20A102}"/>
              </a:ext>
            </a:extLst>
          </p:cNvPr>
          <p:cNvSpPr txBox="1"/>
          <p:nvPr/>
        </p:nvSpPr>
        <p:spPr>
          <a:xfrm rot="1756486">
            <a:off x="7144079" y="3022526"/>
            <a:ext cx="16779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Ausgabe JES 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805CB70D-DFE8-A414-B3FF-1AF15312FA6B}"/>
              </a:ext>
            </a:extLst>
          </p:cNvPr>
          <p:cNvCxnSpPr>
            <a:cxnSpLocks/>
          </p:cNvCxnSpPr>
          <p:nvPr/>
        </p:nvCxnSpPr>
        <p:spPr>
          <a:xfrm flipH="1" flipV="1">
            <a:off x="7458075" y="2373102"/>
            <a:ext cx="2090360" cy="128362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6ACBCDD5-ACAF-A3AC-7AD7-664217BB9654}"/>
              </a:ext>
            </a:extLst>
          </p:cNvPr>
          <p:cNvSpPr txBox="1"/>
          <p:nvPr/>
        </p:nvSpPr>
        <p:spPr>
          <a:xfrm rot="1794901">
            <a:off x="7260127" y="2674642"/>
            <a:ext cx="28708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Melden externer Gäste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8D34AB4-2635-75DB-7018-B3A5F79C7D62}"/>
              </a:ext>
            </a:extLst>
          </p:cNvPr>
          <p:cNvSpPr txBox="1"/>
          <p:nvPr/>
        </p:nvSpPr>
        <p:spPr>
          <a:xfrm rot="19455833">
            <a:off x="2704054" y="2847436"/>
            <a:ext cx="17069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Vertrag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E27769A-CC58-1CE6-CD23-CB18F5041D9B}"/>
              </a:ext>
            </a:extLst>
          </p:cNvPr>
          <p:cNvSpPr txBox="1"/>
          <p:nvPr/>
        </p:nvSpPr>
        <p:spPr>
          <a:xfrm>
            <a:off x="5057908" y="1553114"/>
            <a:ext cx="1539843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2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Forstbetrieb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FC7C990-1B50-1628-BA52-8CE91A6BA3DC}"/>
              </a:ext>
            </a:extLst>
          </p:cNvPr>
          <p:cNvSpPr txBox="1"/>
          <p:nvPr/>
        </p:nvSpPr>
        <p:spPr>
          <a:xfrm>
            <a:off x="557261" y="4130900"/>
            <a:ext cx="2283636" cy="7540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2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Jagddienstleister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1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Wildökologie-Heute</a:t>
            </a:r>
            <a:endParaRPr kumimoji="0" lang="de-DE" sz="2100" i="0" u="none" strike="noStrike" cap="none" spc="0" normalizeH="0" baseline="0" dirty="0">
              <a:ln>
                <a:noFill/>
              </a:ln>
              <a:solidFill>
                <a:schemeClr val="bg1">
                  <a:lumMod val="10000"/>
                  <a:lumOff val="90000"/>
                </a:schemeClr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3737FB0-5832-F87C-3A54-F403D6593C72}"/>
              </a:ext>
            </a:extLst>
          </p:cNvPr>
          <p:cNvSpPr txBox="1"/>
          <p:nvPr/>
        </p:nvSpPr>
        <p:spPr>
          <a:xfrm>
            <a:off x="10194159" y="4253080"/>
            <a:ext cx="1486943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2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Jäger/innen</a:t>
            </a:r>
            <a:endParaRPr kumimoji="0" lang="de-DE" sz="2200" b="1" i="0" u="none" strike="noStrike" cap="none" spc="0" normalizeH="0" baseline="0" dirty="0">
              <a:ln>
                <a:noFill/>
              </a:ln>
              <a:solidFill>
                <a:schemeClr val="bg1">
                  <a:lumMod val="10000"/>
                  <a:lumOff val="90000"/>
                </a:schemeClr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0" name="Pfeil: nach rechts 19">
            <a:extLst>
              <a:ext uri="{FF2B5EF4-FFF2-40B4-BE49-F238E27FC236}">
                <a16:creationId xmlns:a16="http://schemas.microsoft.com/office/drawing/2014/main" id="{9FBDC556-2161-5851-E595-7E86AF6323B2}"/>
              </a:ext>
            </a:extLst>
          </p:cNvPr>
          <p:cNvSpPr/>
          <p:nvPr/>
        </p:nvSpPr>
        <p:spPr>
          <a:xfrm>
            <a:off x="4197467" y="334414"/>
            <a:ext cx="339365" cy="261656"/>
          </a:xfrm>
          <a:prstGeom prst="rightArrow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2F086061-7D54-43B8-A68E-13B4E515EC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 advTm="298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FEC65C-FDF3-E95C-5613-A775010B9015}"/>
              </a:ext>
            </a:extLst>
          </p:cNvPr>
          <p:cNvSpPr txBox="1"/>
          <p:nvPr/>
        </p:nvSpPr>
        <p:spPr>
          <a:xfrm>
            <a:off x="231115" y="262660"/>
            <a:ext cx="2163294" cy="397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sz="2200" dirty="0" err="1"/>
              <a:t>Jagdumstellung</a:t>
            </a:r>
            <a:endParaRPr sz="22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BD94E4A-2C30-EE6F-1682-A97D955BBCBC}"/>
              </a:ext>
            </a:extLst>
          </p:cNvPr>
          <p:cNvSpPr txBox="1"/>
          <p:nvPr/>
        </p:nvSpPr>
        <p:spPr>
          <a:xfrm>
            <a:off x="359421" y="788149"/>
            <a:ext cx="3694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>
                <a:solidFill>
                  <a:schemeClr val="tx2">
                    <a:lumMod val="20000"/>
                    <a:lumOff val="80000"/>
                  </a:schemeClr>
                </a:solidFill>
              </a:rPr>
              <a:t>Finden geeigneter Jäger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4E8D57F-D91A-F822-5702-65C790C65D03}"/>
              </a:ext>
            </a:extLst>
          </p:cNvPr>
          <p:cNvSpPr txBox="1"/>
          <p:nvPr/>
        </p:nvSpPr>
        <p:spPr>
          <a:xfrm>
            <a:off x="359421" y="1439826"/>
            <a:ext cx="53749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Ausschreibung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8CBC17C-560D-9CBE-8963-E7CF07CCE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1" y="2060726"/>
            <a:ext cx="4660180" cy="428591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E073231-289D-98B8-A372-52220C932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8937" y="168983"/>
            <a:ext cx="6801948" cy="303412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44C0825-903D-F29E-40B3-3AFC5357A2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8937" y="3331567"/>
            <a:ext cx="6801948" cy="346296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DCDB07C-BFEF-40EE-8992-0AE2B3F9C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9521"/>
      </p:ext>
    </p:extLst>
  </p:cSld>
  <p:clrMapOvr>
    <a:masterClrMapping/>
  </p:clrMapOvr>
  <p:transition spd="med" advTm="200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FEC65C-FDF3-E95C-5613-A775010B9015}"/>
              </a:ext>
            </a:extLst>
          </p:cNvPr>
          <p:cNvSpPr txBox="1"/>
          <p:nvPr/>
        </p:nvSpPr>
        <p:spPr>
          <a:xfrm>
            <a:off x="231115" y="262660"/>
            <a:ext cx="2163294" cy="397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sz="2200" dirty="0" err="1"/>
              <a:t>Jagdumstellung</a:t>
            </a:r>
            <a:endParaRPr sz="22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BD94E4A-2C30-EE6F-1682-A97D955BBCBC}"/>
              </a:ext>
            </a:extLst>
          </p:cNvPr>
          <p:cNvSpPr txBox="1"/>
          <p:nvPr/>
        </p:nvSpPr>
        <p:spPr>
          <a:xfrm>
            <a:off x="359421" y="788149"/>
            <a:ext cx="3694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>
                <a:solidFill>
                  <a:schemeClr val="tx2">
                    <a:lumMod val="20000"/>
                    <a:lumOff val="80000"/>
                  </a:schemeClr>
                </a:solidFill>
              </a:rPr>
              <a:t>Finden geeigneter Jäger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4E8D57F-D91A-F822-5702-65C790C65D03}"/>
              </a:ext>
            </a:extLst>
          </p:cNvPr>
          <p:cNvSpPr txBox="1"/>
          <p:nvPr/>
        </p:nvSpPr>
        <p:spPr>
          <a:xfrm>
            <a:off x="359421" y="1439826"/>
            <a:ext cx="53749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Persönliche Bewerbungsgespräche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CBF6766-6EF3-7C86-0ACD-A198CE5841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71" t="22568" r="10185" b="4348"/>
          <a:stretch/>
        </p:blipFill>
        <p:spPr>
          <a:xfrm>
            <a:off x="6457680" y="262660"/>
            <a:ext cx="2741203" cy="387442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865854D-7B30-B1E2-C700-602E53E330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290"/>
          <a:stretch/>
        </p:blipFill>
        <p:spPr>
          <a:xfrm>
            <a:off x="6285131" y="4314461"/>
            <a:ext cx="3171250" cy="213201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0C6EDDD-9500-25FC-C5CE-B364EEB2F6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39" t="4314" r="25139"/>
          <a:stretch/>
        </p:blipFill>
        <p:spPr>
          <a:xfrm>
            <a:off x="9600639" y="268941"/>
            <a:ext cx="2360246" cy="606742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FAD5264-36C3-8C15-41BB-3E93659BE64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2361" r="14307"/>
          <a:stretch/>
        </p:blipFill>
        <p:spPr>
          <a:xfrm>
            <a:off x="347577" y="2199872"/>
            <a:ext cx="5909225" cy="266778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72C014F-03D2-4759-A587-6D4FB98EA9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8984805"/>
      </p:ext>
    </p:extLst>
  </p:cSld>
  <p:clrMapOvr>
    <a:masterClrMapping/>
  </p:clrMapOvr>
  <p:transition spd="med" advTm="1170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7B66543-3AF5-7037-2F5F-1CB1EDFD47B5}"/>
              </a:ext>
            </a:extLst>
          </p:cNvPr>
          <p:cNvSpPr txBox="1"/>
          <p:nvPr/>
        </p:nvSpPr>
        <p:spPr>
          <a:xfrm>
            <a:off x="359420" y="231051"/>
            <a:ext cx="5994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>
                <a:solidFill>
                  <a:schemeClr val="tx2">
                    <a:lumMod val="20000"/>
                    <a:lumOff val="80000"/>
                  </a:schemeClr>
                </a:solidFill>
              </a:rPr>
              <a:t>Jagdliche Infrastruktur: Hochsitze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AB4A381-B937-63B2-656D-63C5635CDC8D}"/>
              </a:ext>
            </a:extLst>
          </p:cNvPr>
          <p:cNvSpPr txBox="1"/>
          <p:nvPr/>
        </p:nvSpPr>
        <p:spPr>
          <a:xfrm>
            <a:off x="359421" y="894361"/>
            <a:ext cx="53749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1 Kombisitz pro 5 ha</a:t>
            </a:r>
          </a:p>
          <a:p>
            <a:r>
              <a:rPr lang="de-DE" sz="2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So rasch wie möglich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782C8B1-D8EB-037B-EE64-B79991F87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42" y="2311645"/>
            <a:ext cx="2807594" cy="380675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5EDF66A-247C-EFC9-74B2-C2BB9CF0C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111" y="1786913"/>
            <a:ext cx="2976554" cy="433148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891BB2A-DDD6-DAF2-875C-4454BD9DBE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3" t="21157" r="45670" b="1"/>
          <a:stretch/>
        </p:blipFill>
        <p:spPr>
          <a:xfrm>
            <a:off x="6498040" y="1786913"/>
            <a:ext cx="2613540" cy="436105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0B23026-B76E-F9BD-9CC2-22C990EA94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9" t="16401" r="46913" b="12201"/>
          <a:stretch/>
        </p:blipFill>
        <p:spPr>
          <a:xfrm>
            <a:off x="9304256" y="1786911"/>
            <a:ext cx="2613541" cy="436105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E67FDC8-15C9-477B-B9B1-E38F9E7CF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57185"/>
      </p:ext>
    </p:extLst>
  </p:cSld>
  <p:clrMapOvr>
    <a:masterClrMapping/>
  </p:clrMapOvr>
  <p:transition spd="med" advTm="604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46378" y="6356350"/>
            <a:ext cx="86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65F9F-8419-134A-AEE6-A7AFA7F07F62}" type="datetime1">
              <a:rPr lang="de-DE" smtClean="0"/>
              <a:pPr/>
              <a:t>19.01.2024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7418" y="6356350"/>
            <a:ext cx="533638" cy="365125"/>
          </a:xfrm>
          <a:prstGeom prst="rect">
            <a:avLst/>
          </a:prstGeom>
          <a:solidFill>
            <a:srgbClr val="1C3828"/>
          </a:solidFill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C48684-6AA6-554B-B7CE-DFCA1582D887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C55DDC62-60A0-7A7B-71AD-F1DB4243FCF2}"/>
              </a:ext>
            </a:extLst>
          </p:cNvPr>
          <p:cNvSpPr txBox="1">
            <a:spLocks/>
          </p:cNvSpPr>
          <p:nvPr/>
        </p:nvSpPr>
        <p:spPr>
          <a:xfrm>
            <a:off x="316617" y="602203"/>
            <a:ext cx="3096344" cy="4537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400" dirty="0">
                <a:solidFill>
                  <a:prstClr val="white"/>
                </a:solidFill>
                <a:latin typeface="+mn-lt"/>
              </a:rPr>
              <a:t>Ungeeignete Hochsitze/ „Kanzeln“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D699B7D-FC92-6B43-737E-3D96B8397F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12" t="24214" r="19288" b="7823"/>
          <a:stretch/>
        </p:blipFill>
        <p:spPr>
          <a:xfrm>
            <a:off x="6480035" y="356248"/>
            <a:ext cx="2545745" cy="273902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C73213F-C4CD-7DFF-64E6-38DA244441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7" r="30313" b="30050"/>
          <a:stretch/>
        </p:blipFill>
        <p:spPr>
          <a:xfrm>
            <a:off x="6480034" y="3324867"/>
            <a:ext cx="5415696" cy="292494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4FD1872-3B38-9EB8-63F6-480A7659F1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00" b="17451"/>
          <a:stretch/>
        </p:blipFill>
        <p:spPr>
          <a:xfrm>
            <a:off x="9139673" y="383141"/>
            <a:ext cx="2720901" cy="279342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9806D01-3978-349E-3005-6EC20D0A65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0" t="10500" r="17801" b="13251"/>
          <a:stretch/>
        </p:blipFill>
        <p:spPr>
          <a:xfrm>
            <a:off x="3412961" y="1605018"/>
            <a:ext cx="2881932" cy="465077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7CBB138-9DF5-29EB-8040-85793360DAF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4" b="11745"/>
          <a:stretch/>
        </p:blipFill>
        <p:spPr>
          <a:xfrm>
            <a:off x="347525" y="1609340"/>
            <a:ext cx="2760991" cy="462244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3B82AD-8232-46C7-9053-25A6ADBF2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82346"/>
      </p:ext>
    </p:extLst>
  </p:cSld>
  <p:clrMapOvr>
    <a:masterClrMapping/>
  </p:clrMapOvr>
  <p:transition spd="med" advTm="18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724E82FF-617A-B587-36C2-D494AC4FDC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4467" r="14108" b="5736"/>
          <a:stretch/>
        </p:blipFill>
        <p:spPr>
          <a:xfrm>
            <a:off x="6627043" y="262660"/>
            <a:ext cx="4609707" cy="359161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548E0B5-6054-A331-FAE9-82400387B1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9" r="5017" b="25361"/>
          <a:stretch/>
        </p:blipFill>
        <p:spPr>
          <a:xfrm>
            <a:off x="364504" y="884646"/>
            <a:ext cx="5389400" cy="296962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12EEDC8-166E-6A94-CD88-1D08566952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9" t="9619" r="14708" b="18213"/>
          <a:stretch/>
        </p:blipFill>
        <p:spPr>
          <a:xfrm>
            <a:off x="6627043" y="3984731"/>
            <a:ext cx="3865093" cy="276088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66EA827-CD1C-3CA9-2FB9-350FE805D6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8" r="5769"/>
          <a:stretch/>
        </p:blipFill>
        <p:spPr>
          <a:xfrm>
            <a:off x="3141238" y="3984647"/>
            <a:ext cx="2612666" cy="2634792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B78616B1-44C5-E2F0-7B6E-1A973A4370BA}"/>
              </a:ext>
            </a:extLst>
          </p:cNvPr>
          <p:cNvSpPr txBox="1"/>
          <p:nvPr/>
        </p:nvSpPr>
        <p:spPr>
          <a:xfrm>
            <a:off x="359421" y="231051"/>
            <a:ext cx="1648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>
                <a:solidFill>
                  <a:schemeClr val="tx2">
                    <a:lumMod val="20000"/>
                    <a:lumOff val="80000"/>
                  </a:schemeClr>
                </a:solidFill>
              </a:rPr>
              <a:t>Hochsitze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DABAD1-271C-4379-B6D5-D7214B28B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53704"/>
      </p:ext>
    </p:extLst>
  </p:cSld>
  <p:clrMapOvr>
    <a:masterClrMapping/>
  </p:clrMapOvr>
  <p:transition spd="med" advTm="19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7B66543-3AF5-7037-2F5F-1CB1EDFD47B5}"/>
              </a:ext>
            </a:extLst>
          </p:cNvPr>
          <p:cNvSpPr txBox="1"/>
          <p:nvPr/>
        </p:nvSpPr>
        <p:spPr>
          <a:xfrm>
            <a:off x="359421" y="231051"/>
            <a:ext cx="1648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>
                <a:solidFill>
                  <a:schemeClr val="tx2">
                    <a:lumMod val="20000"/>
                    <a:lumOff val="80000"/>
                  </a:schemeClr>
                </a:solidFill>
              </a:rPr>
              <a:t>Hochsitze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30044B-3F98-8C7B-9025-A239CB1384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207" r="-3218" b="7905"/>
          <a:stretch/>
        </p:blipFill>
        <p:spPr>
          <a:xfrm>
            <a:off x="3752962" y="3075717"/>
            <a:ext cx="7266971" cy="363747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AB4A381-B937-63B2-656D-63C5635CDC8D}"/>
              </a:ext>
            </a:extLst>
          </p:cNvPr>
          <p:cNvSpPr txBox="1"/>
          <p:nvPr/>
        </p:nvSpPr>
        <p:spPr>
          <a:xfrm>
            <a:off x="359421" y="894361"/>
            <a:ext cx="53749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1 Kombisitz pro 5 ha</a:t>
            </a:r>
          </a:p>
          <a:p>
            <a:r>
              <a:rPr lang="de-DE" sz="2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So rasch wie möglich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3D1E7BF-B777-2583-7CCE-CD568A88A4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239" y="231051"/>
            <a:ext cx="3675360" cy="275652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B140A85-33C2-1DF1-8BA7-C9D638EBF99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4" r="19698"/>
          <a:stretch/>
        </p:blipFill>
        <p:spPr>
          <a:xfrm>
            <a:off x="427912" y="2169091"/>
            <a:ext cx="3159993" cy="457613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46C343-5EC5-43B3-A8DF-0C4811786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40509"/>
      </p:ext>
    </p:extLst>
  </p:cSld>
  <p:clrMapOvr>
    <a:masterClrMapping/>
  </p:clrMapOvr>
  <p:transition spd="med" advTm="163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926782C-4149-6082-C10A-42055950A9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680" y="1200190"/>
            <a:ext cx="3530009" cy="471041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03422DD-6757-BFF4-5BFD-79E24B4464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82" y="3798427"/>
            <a:ext cx="3730618" cy="25669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4AC2CDC-43D0-CAC1-0B5A-1379919AA6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" t="21067" r="31657" b="9350"/>
          <a:stretch/>
        </p:blipFill>
        <p:spPr>
          <a:xfrm>
            <a:off x="3990625" y="492661"/>
            <a:ext cx="3730618" cy="315798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782C1D0-AA67-A763-6942-3AE38854BE8B}"/>
              </a:ext>
            </a:extLst>
          </p:cNvPr>
          <p:cNvSpPr txBox="1"/>
          <p:nvPr/>
        </p:nvSpPr>
        <p:spPr>
          <a:xfrm>
            <a:off x="359421" y="231051"/>
            <a:ext cx="1648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>
                <a:solidFill>
                  <a:schemeClr val="tx2">
                    <a:lumMod val="20000"/>
                    <a:lumOff val="80000"/>
                  </a:schemeClr>
                </a:solidFill>
              </a:rPr>
              <a:t>Hochsitze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33B3265-619A-8BE1-4309-F3EB6FE263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5" t="19281"/>
          <a:stretch/>
        </p:blipFill>
        <p:spPr>
          <a:xfrm>
            <a:off x="436163" y="1200190"/>
            <a:ext cx="3374260" cy="519647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561A3F-F6C3-4CE7-BF65-033315EF1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3163"/>
      </p:ext>
    </p:extLst>
  </p:cSld>
  <p:clrMapOvr>
    <a:masterClrMapping/>
  </p:clrMapOvr>
  <p:transition spd="med" advTm="35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C893443-AEF9-8542-41FE-E210647DC3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0" r="-448" b="37182"/>
          <a:stretch/>
        </p:blipFill>
        <p:spPr>
          <a:xfrm>
            <a:off x="272076" y="4072380"/>
            <a:ext cx="6993964" cy="234727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6B6124E-5CA7-6AFC-2B5D-98F447FD5BD6}"/>
              </a:ext>
            </a:extLst>
          </p:cNvPr>
          <p:cNvSpPr txBox="1"/>
          <p:nvPr/>
        </p:nvSpPr>
        <p:spPr>
          <a:xfrm>
            <a:off x="359421" y="231051"/>
            <a:ext cx="1648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>
                <a:solidFill>
                  <a:schemeClr val="tx2">
                    <a:lumMod val="20000"/>
                    <a:lumOff val="80000"/>
                  </a:schemeClr>
                </a:solidFill>
              </a:rPr>
              <a:t>Hochsitze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3DEF970-FACB-9AC7-7873-6586914C4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" t="20570" r="9505" b="5003"/>
          <a:stretch/>
        </p:blipFill>
        <p:spPr>
          <a:xfrm>
            <a:off x="7411251" y="4072380"/>
            <a:ext cx="3397948" cy="227657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23686B5-BF5A-CF7D-C028-4D4362A9CB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6" y="231051"/>
            <a:ext cx="6950696" cy="369082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E722AE7-3C0F-7423-AC22-A40171F0F5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251" y="231051"/>
            <a:ext cx="2076087" cy="369082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A197B91-1515-D6F7-F97A-979B1F29572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6" t="19812" r="24015" b="27697"/>
          <a:stretch/>
        </p:blipFill>
        <p:spPr>
          <a:xfrm>
            <a:off x="9675817" y="221399"/>
            <a:ext cx="1988042" cy="369081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C81080-7433-4825-8AC1-72BBDC58F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91190"/>
      </p:ext>
    </p:extLst>
  </p:cSld>
  <p:clrMapOvr>
    <a:masterClrMapping/>
  </p:clrMapOvr>
  <p:transition spd="med" advTm="58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Fußzeilenplatzhalter 4"/>
          <p:cNvSpPr txBox="1"/>
          <p:nvPr/>
        </p:nvSpPr>
        <p:spPr>
          <a:xfrm>
            <a:off x="4579104" y="6439279"/>
            <a:ext cx="2367649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t>Wiederbewaldung und Jagd </a:t>
            </a:r>
          </a:p>
        </p:txBody>
      </p:sp>
      <p:sp>
        <p:nvSpPr>
          <p:cNvPr id="914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915" name="Titel 1"/>
          <p:cNvSpPr txBox="1"/>
          <p:nvPr/>
        </p:nvSpPr>
        <p:spPr>
          <a:xfrm>
            <a:off x="405352" y="163968"/>
            <a:ext cx="2158738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sz="2400" dirty="0" err="1"/>
              <a:t>Jagdumstellung</a:t>
            </a:r>
            <a:endParaRPr sz="2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9CB8FA-3383-5406-5DF7-CDEC0D757070}"/>
              </a:ext>
            </a:extLst>
          </p:cNvPr>
          <p:cNvSpPr txBox="1"/>
          <p:nvPr/>
        </p:nvSpPr>
        <p:spPr>
          <a:xfrm>
            <a:off x="275695" y="1006178"/>
            <a:ext cx="3549114" cy="452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de-DE" sz="2600" b="0" dirty="0"/>
              <a:t>Revier </a:t>
            </a:r>
            <a:r>
              <a:rPr lang="de-DE" sz="2600" b="0" dirty="0" err="1"/>
              <a:t>Rommersberg</a:t>
            </a:r>
            <a:endParaRPr sz="2600" b="0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D5CD082-872B-BA73-0D9D-DE5C58B03096}"/>
              </a:ext>
            </a:extLst>
          </p:cNvPr>
          <p:cNvSpPr txBox="1"/>
          <p:nvPr/>
        </p:nvSpPr>
        <p:spPr>
          <a:xfrm>
            <a:off x="6750258" y="985220"/>
            <a:ext cx="4570349" cy="452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de-DE" sz="2600" b="0" dirty="0"/>
              <a:t>Revier </a:t>
            </a:r>
            <a:r>
              <a:rPr lang="de-DE" sz="2600" b="0" dirty="0" err="1"/>
              <a:t>Gervershagener</a:t>
            </a:r>
            <a:r>
              <a:rPr lang="de-DE" sz="2600" b="0" dirty="0"/>
              <a:t>  Forst</a:t>
            </a:r>
            <a:endParaRPr sz="2600" b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6572BC0-AE54-F34D-9797-1A0064ACF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95" y="1583484"/>
            <a:ext cx="3710566" cy="456413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78E721A-5CE1-73B4-A89C-32F60ADEC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9211" y="1583484"/>
            <a:ext cx="5172444" cy="456413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FEC556B-0352-E364-5A8B-1090011FDB14}"/>
              </a:ext>
            </a:extLst>
          </p:cNvPr>
          <p:cNvSpPr txBox="1"/>
          <p:nvPr/>
        </p:nvSpPr>
        <p:spPr>
          <a:xfrm>
            <a:off x="4128940" y="1663963"/>
            <a:ext cx="2177592" cy="4154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220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Arial" panose="020B0604020202020204" pitchFamily="34" charset="0"/>
              </a:rPr>
              <a:t>670 ha</a:t>
            </a:r>
          </a:p>
          <a:p>
            <a:r>
              <a:rPr lang="de-DE" sz="220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de-DE" sz="220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Arial" panose="020B0604020202020204" pitchFamily="34" charset="0"/>
              </a:rPr>
              <a:t>14 % Grünland</a:t>
            </a:r>
          </a:p>
          <a:p>
            <a:r>
              <a:rPr lang="de-DE" sz="220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Arial" panose="020B0604020202020204" pitchFamily="34" charset="0"/>
              </a:rPr>
              <a:t>85 % Wald </a:t>
            </a:r>
          </a:p>
          <a:p>
            <a:endParaRPr lang="de-DE" sz="2200" dirty="0">
              <a:solidFill>
                <a:schemeClr val="bg1">
                  <a:lumMod val="10000"/>
                  <a:lumOff val="90000"/>
                </a:schemeClr>
              </a:solidFill>
              <a:effectLst/>
              <a:latin typeface="Arial" panose="020B0604020202020204" pitchFamily="34" charset="0"/>
            </a:endParaRPr>
          </a:p>
          <a:p>
            <a:endParaRPr lang="de-DE" sz="2200" dirty="0">
              <a:solidFill>
                <a:schemeClr val="bg1">
                  <a:lumMod val="10000"/>
                  <a:lumOff val="90000"/>
                </a:schemeClr>
              </a:solidFill>
              <a:effectLst/>
              <a:latin typeface="Arial" panose="020B0604020202020204" pitchFamily="34" charset="0"/>
            </a:endParaRPr>
          </a:p>
          <a:p>
            <a:r>
              <a:rPr lang="de-DE" sz="220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Arial" panose="020B0604020202020204" pitchFamily="34" charset="0"/>
              </a:rPr>
              <a:t>69 % Fichte</a:t>
            </a:r>
          </a:p>
          <a:p>
            <a:r>
              <a:rPr lang="de-DE" sz="220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Arial" panose="020B0604020202020204" pitchFamily="34" charset="0"/>
              </a:rPr>
              <a:t>Buche 13 %</a:t>
            </a:r>
          </a:p>
          <a:p>
            <a:r>
              <a:rPr lang="de-DE" sz="220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Arial" panose="020B0604020202020204" pitchFamily="34" charset="0"/>
              </a:rPr>
              <a:t>Eiche 10 %</a:t>
            </a:r>
          </a:p>
          <a:p>
            <a:r>
              <a:rPr lang="de-DE" sz="2200" dirty="0" err="1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Arial" panose="020B0604020202020204" pitchFamily="34" charset="0"/>
              </a:rPr>
              <a:t>Dgl</a:t>
            </a:r>
            <a:r>
              <a:rPr lang="de-DE" sz="220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Arial" panose="020B0604020202020204" pitchFamily="34" charset="0"/>
              </a:rPr>
              <a:t> 3 %</a:t>
            </a:r>
          </a:p>
          <a:p>
            <a:r>
              <a:rPr lang="de-DE" sz="2200" dirty="0" err="1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Arial" panose="020B0604020202020204" pitchFamily="34" charset="0"/>
              </a:rPr>
              <a:t>Lä</a:t>
            </a:r>
            <a:r>
              <a:rPr lang="de-DE" sz="220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Arial" panose="020B0604020202020204" pitchFamily="34" charset="0"/>
              </a:rPr>
              <a:t> 2 %</a:t>
            </a:r>
          </a:p>
          <a:p>
            <a:r>
              <a:rPr lang="de-DE" sz="220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Arial" panose="020B0604020202020204" pitchFamily="34" charset="0"/>
              </a:rPr>
              <a:t>Sonstige 3 %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BD2F7B-C38D-405C-AF05-229EF87C5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29041"/>
      </p:ext>
    </p:extLst>
  </p:cSld>
  <p:clrMapOvr>
    <a:masterClrMapping/>
  </p:clrMapOvr>
  <p:transition spd="med" advTm="668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" name="Grafik 18" descr="Grafik 18"/>
          <p:cNvPicPr>
            <a:picLocks noChangeAspect="1"/>
          </p:cNvPicPr>
          <p:nvPr/>
        </p:nvPicPr>
        <p:blipFill>
          <a:blip r:embed="rId4"/>
          <a:srcRect l="4021" t="5771" b="16833"/>
          <a:stretch>
            <a:fillRect/>
          </a:stretch>
        </p:blipFill>
        <p:spPr>
          <a:xfrm rot="19325215">
            <a:off x="8029910" y="1258341"/>
            <a:ext cx="3972649" cy="4271254"/>
          </a:xfrm>
          <a:prstGeom prst="rect">
            <a:avLst/>
          </a:prstGeom>
          <a:ln w="12700">
            <a:miter lim="400000"/>
          </a:ln>
        </p:spPr>
      </p:pic>
      <p:sp>
        <p:nvSpPr>
          <p:cNvPr id="950" name="Datumsplatzhalter 3"/>
          <p:cNvSpPr txBox="1"/>
          <p:nvPr/>
        </p:nvSpPr>
        <p:spPr>
          <a:xfrm>
            <a:off x="9156629" y="6414760"/>
            <a:ext cx="932252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t>31.03.2023</a:t>
            </a:r>
          </a:p>
        </p:txBody>
      </p:sp>
      <p:sp>
        <p:nvSpPr>
          <p:cNvPr id="951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954" name="Textfeld 16"/>
          <p:cNvSpPr txBox="1"/>
          <p:nvPr/>
        </p:nvSpPr>
        <p:spPr>
          <a:xfrm>
            <a:off x="398806" y="273108"/>
            <a:ext cx="1439421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Hochsitze</a:t>
            </a:r>
            <a:endParaRPr dirty="0"/>
          </a:p>
        </p:txBody>
      </p:sp>
      <p:pic>
        <p:nvPicPr>
          <p:cNvPr id="955" name="Grafik 12" descr="Grafik 12"/>
          <p:cNvPicPr>
            <a:picLocks noChangeAspect="1"/>
          </p:cNvPicPr>
          <p:nvPr/>
        </p:nvPicPr>
        <p:blipFill>
          <a:blip r:embed="rId5"/>
          <a:srcRect l="9072" t="22484" r="17843" b="12288"/>
          <a:stretch>
            <a:fillRect/>
          </a:stretch>
        </p:blipFill>
        <p:spPr>
          <a:xfrm>
            <a:off x="3715816" y="343407"/>
            <a:ext cx="4760367" cy="3186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957" name="Grafik 14" descr="Grafik 14"/>
          <p:cNvPicPr>
            <a:picLocks noChangeAspect="1"/>
          </p:cNvPicPr>
          <p:nvPr/>
        </p:nvPicPr>
        <p:blipFill>
          <a:blip r:embed="rId6"/>
          <a:srcRect l="686" t="10266" r="4607" b="11274"/>
          <a:stretch>
            <a:fillRect/>
          </a:stretch>
        </p:blipFill>
        <p:spPr>
          <a:xfrm>
            <a:off x="3736737" y="3682755"/>
            <a:ext cx="4396906" cy="2732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38538D5-E377-FE34-A9BC-65BFA8A2ED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" t="19983" r="18777"/>
          <a:stretch/>
        </p:blipFill>
        <p:spPr>
          <a:xfrm>
            <a:off x="398806" y="1743959"/>
            <a:ext cx="3043425" cy="430169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0D9E43-F793-485A-BEC4-0C58A0E1D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 advTm="19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AB0C4B-99EB-73A6-B075-149BCDF74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91" y="102525"/>
            <a:ext cx="2751306" cy="666007"/>
          </a:xfrm>
        </p:spPr>
        <p:txBody>
          <a:bodyPr>
            <a:normAutofit/>
          </a:bodyPr>
          <a:lstStyle/>
          <a:p>
            <a:pPr algn="l"/>
            <a:r>
              <a:rPr lang="de-DE" sz="2800" b="0" dirty="0"/>
              <a:t>Revierkarte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E12B1D4-46BF-3890-9E5F-D6643DC51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297" y="199755"/>
            <a:ext cx="7685848" cy="6222716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381F5BD4-B821-277B-3194-69E6DC78C2E3}"/>
              </a:ext>
            </a:extLst>
          </p:cNvPr>
          <p:cNvSpPr txBox="1">
            <a:spLocks/>
          </p:cNvSpPr>
          <p:nvPr/>
        </p:nvSpPr>
        <p:spPr>
          <a:xfrm>
            <a:off x="247202" y="2978109"/>
            <a:ext cx="2751306" cy="666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92500" lnSpcReduction="20000"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 hangingPunct="1"/>
            <a:r>
              <a:rPr lang="de-DE" sz="2800" b="0" dirty="0"/>
              <a:t>142 Hochsitze</a:t>
            </a:r>
          </a:p>
          <a:p>
            <a:pPr algn="l" hangingPunct="1"/>
            <a:r>
              <a:rPr lang="de-DE" sz="2800" b="0" dirty="0"/>
              <a:t>1 pro 4,7 ha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C77577-EE89-4F1C-ABB1-8181C30997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80945"/>
      </p:ext>
    </p:extLst>
  </p:cSld>
  <p:clrMapOvr>
    <a:masterClrMapping/>
  </p:clrMapOvr>
  <p:transition spd="med" advTm="35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Datumsplatzhalter 3"/>
          <p:cNvSpPr txBox="1"/>
          <p:nvPr/>
        </p:nvSpPr>
        <p:spPr>
          <a:xfrm>
            <a:off x="9156629" y="6414760"/>
            <a:ext cx="932252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t>31.03.2023</a:t>
            </a:r>
          </a:p>
        </p:txBody>
      </p:sp>
      <p:sp>
        <p:nvSpPr>
          <p:cNvPr id="918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921" name="Grafik 12" descr="Grafik 12"/>
          <p:cNvPicPr>
            <a:picLocks noChangeAspect="1"/>
          </p:cNvPicPr>
          <p:nvPr/>
        </p:nvPicPr>
        <p:blipFill>
          <a:blip r:embed="rId4"/>
          <a:srcRect t="19301" r="7249"/>
          <a:stretch>
            <a:fillRect/>
          </a:stretch>
        </p:blipFill>
        <p:spPr>
          <a:xfrm>
            <a:off x="405352" y="1808284"/>
            <a:ext cx="5421465" cy="3537753"/>
          </a:xfrm>
          <a:prstGeom prst="rect">
            <a:avLst/>
          </a:prstGeom>
          <a:ln w="12700">
            <a:miter lim="400000"/>
          </a:ln>
        </p:spPr>
      </p:pic>
      <p:sp>
        <p:nvSpPr>
          <p:cNvPr id="922" name="Titel 1"/>
          <p:cNvSpPr txBox="1"/>
          <p:nvPr/>
        </p:nvSpPr>
        <p:spPr>
          <a:xfrm>
            <a:off x="405352" y="819927"/>
            <a:ext cx="3478491" cy="75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400">
                <a:solidFill>
                  <a:srgbClr val="FFFFFF"/>
                </a:solidFill>
              </a:defRPr>
            </a:pPr>
            <a:r>
              <a:rPr dirty="0"/>
              <a:t>2</a:t>
            </a:r>
            <a:r>
              <a:rPr lang="de-DE" dirty="0"/>
              <a:t>6</a:t>
            </a:r>
            <a:r>
              <a:rPr dirty="0"/>
              <a:t>0 ha </a:t>
            </a:r>
            <a:r>
              <a:rPr lang="de-DE" dirty="0"/>
              <a:t>Kalamitätsflächen </a:t>
            </a:r>
          </a:p>
          <a:p>
            <a:pPr>
              <a:lnSpc>
                <a:spcPct val="90000"/>
              </a:lnSpc>
              <a:defRPr sz="2400">
                <a:solidFill>
                  <a:srgbClr val="FFFFFF"/>
                </a:solidFill>
              </a:defRPr>
            </a:pPr>
            <a:r>
              <a:rPr lang="de-DE" dirty="0"/>
              <a:t>(46 % der Waldfläche)</a:t>
            </a:r>
            <a:endParaRPr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81434C-E59F-E2FB-F27A-D4C4F44F8EBC}"/>
              </a:ext>
            </a:extLst>
          </p:cNvPr>
          <p:cNvSpPr txBox="1"/>
          <p:nvPr/>
        </p:nvSpPr>
        <p:spPr>
          <a:xfrm>
            <a:off x="405352" y="163968"/>
            <a:ext cx="2158738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sz="2400" dirty="0" err="1"/>
              <a:t>Jagdumstellung</a:t>
            </a:r>
            <a:endParaRPr sz="2400" dirty="0"/>
          </a:p>
        </p:txBody>
      </p:sp>
      <p:pic>
        <p:nvPicPr>
          <p:cNvPr id="7" name="Grafik 4" descr="Grafik 4">
            <a:extLst>
              <a:ext uri="{FF2B5EF4-FFF2-40B4-BE49-F238E27FC236}">
                <a16:creationId xmlns:a16="http://schemas.microsoft.com/office/drawing/2014/main" id="{74106BF6-56C1-D411-5960-D765483B7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4935"/>
            <a:ext cx="5879482" cy="60380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Titel 1">
            <a:extLst>
              <a:ext uri="{FF2B5EF4-FFF2-40B4-BE49-F238E27FC236}">
                <a16:creationId xmlns:a16="http://schemas.microsoft.com/office/drawing/2014/main" id="{89A0DDCA-AA6A-7129-4956-6C755E9D5D8D}"/>
              </a:ext>
            </a:extLst>
          </p:cNvPr>
          <p:cNvGrpSpPr/>
          <p:nvPr/>
        </p:nvGrpSpPr>
        <p:grpSpPr>
          <a:xfrm>
            <a:off x="8504877" y="410378"/>
            <a:ext cx="2683275" cy="1129553"/>
            <a:chOff x="0" y="0"/>
            <a:chExt cx="2683274" cy="1129552"/>
          </a:xfrm>
        </p:grpSpPr>
        <p:sp>
          <p:nvSpPr>
            <p:cNvPr id="9" name="Rechteck">
              <a:extLst>
                <a:ext uri="{FF2B5EF4-FFF2-40B4-BE49-F238E27FC236}">
                  <a16:creationId xmlns:a16="http://schemas.microsoft.com/office/drawing/2014/main" id="{32A085BD-DF28-835B-2E58-0EFD256175E8}"/>
                </a:ext>
              </a:extLst>
            </p:cNvPr>
            <p:cNvSpPr/>
            <p:nvPr/>
          </p:nvSpPr>
          <p:spPr>
            <a:xfrm>
              <a:off x="-1" y="0"/>
              <a:ext cx="2683276" cy="1129553"/>
            </a:xfrm>
            <a:prstGeom prst="rect">
              <a:avLst/>
            </a:prstGeom>
            <a:solidFill>
              <a:srgbClr val="1C382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defRPr sz="44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Wiederbewaldung…">
              <a:extLst>
                <a:ext uri="{FF2B5EF4-FFF2-40B4-BE49-F238E27FC236}">
                  <a16:creationId xmlns:a16="http://schemas.microsoft.com/office/drawing/2014/main" id="{221E78BE-D448-4429-4864-B66C351C77E9}"/>
                </a:ext>
              </a:extLst>
            </p:cNvPr>
            <p:cNvSpPr txBox="1"/>
            <p:nvPr/>
          </p:nvSpPr>
          <p:spPr>
            <a:xfrm>
              <a:off x="45719" y="30344"/>
              <a:ext cx="2591836" cy="10688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>
                <a:lnSpc>
                  <a:spcPct val="90000"/>
                </a:lnSpc>
                <a:defRPr sz="2400">
                  <a:solidFill>
                    <a:srgbClr val="FFFFFF"/>
                  </a:solidFill>
                </a:defRPr>
              </a:pPr>
              <a:r>
                <a:rPr dirty="0" err="1"/>
                <a:t>Wiederbewaldung</a:t>
              </a:r>
              <a:r>
                <a:rPr dirty="0"/>
                <a:t> </a:t>
              </a:r>
              <a:endParaRPr sz="4400" b="1" dirty="0"/>
            </a:p>
            <a:p>
              <a:pPr>
                <a:lnSpc>
                  <a:spcPct val="90000"/>
                </a:lnSpc>
                <a:defRPr sz="2400">
                  <a:solidFill>
                    <a:srgbClr val="FFFFFF"/>
                  </a:solidFill>
                </a:defRPr>
              </a:pPr>
              <a:r>
                <a:rPr dirty="0"/>
                <a:t>auf 115 ha </a:t>
              </a:r>
              <a:endParaRPr sz="4400" b="1" dirty="0"/>
            </a:p>
            <a:p>
              <a:pPr>
                <a:lnSpc>
                  <a:spcPct val="90000"/>
                </a:lnSpc>
                <a:defRPr sz="2400">
                  <a:solidFill>
                    <a:srgbClr val="FFFFFF"/>
                  </a:solidFill>
                </a:defRPr>
              </a:pPr>
              <a:r>
                <a:rPr dirty="0" err="1"/>
                <a:t>Kalamitätsflächen</a:t>
              </a:r>
              <a:endParaRPr dirty="0"/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554532-535C-44F4-A5CB-CCF41C227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 advTm="362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Fußzeilenplatzhalter 4"/>
          <p:cNvSpPr txBox="1"/>
          <p:nvPr/>
        </p:nvSpPr>
        <p:spPr>
          <a:xfrm>
            <a:off x="4579104" y="6439279"/>
            <a:ext cx="2367649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t>Wiederbewaldung und Jagd </a:t>
            </a:r>
          </a:p>
        </p:txBody>
      </p:sp>
      <p:sp>
        <p:nvSpPr>
          <p:cNvPr id="914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915" name="Titel 1"/>
          <p:cNvSpPr txBox="1"/>
          <p:nvPr/>
        </p:nvSpPr>
        <p:spPr>
          <a:xfrm>
            <a:off x="231115" y="262660"/>
            <a:ext cx="2163294" cy="397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sz="2200" dirty="0" err="1"/>
              <a:t>Jagdumstellung</a:t>
            </a:r>
            <a:endParaRPr sz="2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3D4533-AA5D-7B1A-EA1E-50F6CF00D962}"/>
              </a:ext>
            </a:extLst>
          </p:cNvPr>
          <p:cNvSpPr txBox="1"/>
          <p:nvPr/>
        </p:nvSpPr>
        <p:spPr>
          <a:xfrm>
            <a:off x="231115" y="893906"/>
            <a:ext cx="343434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de-DE" sz="2500" dirty="0"/>
              <a:t>Wildschäden im Vorfeld</a:t>
            </a:r>
            <a:endParaRPr sz="25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AA94EEC-9B11-E1BE-6D12-D4C66391E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15" y="1566702"/>
            <a:ext cx="5477209" cy="39762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E4867E2-84E1-F058-4E0B-217ECD6E0C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815" y="1513932"/>
            <a:ext cx="6053070" cy="397625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47E68A-28D9-47DE-9959-23ECB2744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62541"/>
      </p:ext>
    </p:extLst>
  </p:cSld>
  <p:clrMapOvr>
    <a:masterClrMapping/>
  </p:clrMapOvr>
  <p:transition spd="med" advTm="84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1836" y="6356350"/>
            <a:ext cx="100619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65F9F-8419-134A-AEE6-A7AFA7F07F62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48684-6AA6-554B-B7CE-DFCA1582D88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D9F475A-9665-55B5-948C-F13D0E6DC2BB}"/>
              </a:ext>
            </a:extLst>
          </p:cNvPr>
          <p:cNvSpPr txBox="1">
            <a:spLocks/>
          </p:cNvSpPr>
          <p:nvPr/>
        </p:nvSpPr>
        <p:spPr>
          <a:xfrm>
            <a:off x="523140" y="288730"/>
            <a:ext cx="4176464" cy="8309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Exkurs: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Nahrungsbedarf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07023BF-D24B-30DE-6F01-6845828D3B55}"/>
              </a:ext>
            </a:extLst>
          </p:cNvPr>
          <p:cNvSpPr txBox="1">
            <a:spLocks/>
          </p:cNvSpPr>
          <p:nvPr/>
        </p:nvSpPr>
        <p:spPr>
          <a:xfrm>
            <a:off x="952475" y="1194136"/>
            <a:ext cx="2696310" cy="8542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1/2 – 4 kg/ Tag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02E4206-2104-D674-3C9C-CAE7260E8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56" y="2181754"/>
            <a:ext cx="2514070" cy="251407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7D8B8228-E03E-FC36-D464-3D298D50BBF3}"/>
              </a:ext>
            </a:extLst>
          </p:cNvPr>
          <p:cNvSpPr txBox="1">
            <a:spLocks/>
          </p:cNvSpPr>
          <p:nvPr/>
        </p:nvSpPr>
        <p:spPr>
          <a:xfrm>
            <a:off x="4540723" y="2329573"/>
            <a:ext cx="5784377" cy="8542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Winter: 30 Rehe (100 ha):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B8B74635-0C15-A9A6-E345-4C48CB9624C9}"/>
              </a:ext>
            </a:extLst>
          </p:cNvPr>
          <p:cNvSpPr txBox="1">
            <a:spLocks/>
          </p:cNvSpPr>
          <p:nvPr/>
        </p:nvSpPr>
        <p:spPr>
          <a:xfrm>
            <a:off x="4540723" y="1469617"/>
            <a:ext cx="1155227" cy="5533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Beispiel</a:t>
            </a:r>
            <a:endParaRPr kumimoji="0" lang="de-DE" sz="26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A885B6F-7FB3-7FA6-52B7-28209CCB0C85}"/>
              </a:ext>
            </a:extLst>
          </p:cNvPr>
          <p:cNvSpPr txBox="1"/>
          <p:nvPr/>
        </p:nvSpPr>
        <p:spPr>
          <a:xfrm>
            <a:off x="5564849" y="3256023"/>
            <a:ext cx="4238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– 60 kg pro Tag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feil nach rechts 11">
            <a:extLst>
              <a:ext uri="{FF2B5EF4-FFF2-40B4-BE49-F238E27FC236}">
                <a16:creationId xmlns:a16="http://schemas.microsoft.com/office/drawing/2014/main" id="{AC75FA8A-721F-65CC-DA08-6E24F15C1BFF}"/>
              </a:ext>
            </a:extLst>
          </p:cNvPr>
          <p:cNvSpPr/>
          <p:nvPr/>
        </p:nvSpPr>
        <p:spPr>
          <a:xfrm>
            <a:off x="4689343" y="3375846"/>
            <a:ext cx="450075" cy="341842"/>
          </a:xfrm>
          <a:prstGeom prst="rightArrow">
            <a:avLst/>
          </a:prstGeom>
          <a:solidFill>
            <a:srgbClr val="488E4A"/>
          </a:solidFill>
          <a:ln w="28575" cap="flat" cmpd="sng" algn="ctr">
            <a:solidFill>
              <a:srgbClr val="488E4A">
                <a:shade val="50000"/>
              </a:srgbClr>
            </a:solidFill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Pfeil nach rechts 11">
            <a:extLst>
              <a:ext uri="{FF2B5EF4-FFF2-40B4-BE49-F238E27FC236}">
                <a16:creationId xmlns:a16="http://schemas.microsoft.com/office/drawing/2014/main" id="{DA0E52F6-A3B5-5B1E-3C89-FF0F76FA081C}"/>
              </a:ext>
            </a:extLst>
          </p:cNvPr>
          <p:cNvSpPr/>
          <p:nvPr/>
        </p:nvSpPr>
        <p:spPr>
          <a:xfrm>
            <a:off x="4706210" y="4300947"/>
            <a:ext cx="450075" cy="341842"/>
          </a:xfrm>
          <a:prstGeom prst="rightArrow">
            <a:avLst/>
          </a:prstGeom>
          <a:solidFill>
            <a:srgbClr val="488E4A"/>
          </a:solidFill>
          <a:ln w="28575" cap="flat" cmpd="sng" algn="ctr">
            <a:solidFill>
              <a:srgbClr val="488E4A">
                <a:shade val="50000"/>
              </a:srgbClr>
            </a:solidFill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1549D7D-6B22-F737-4D09-C082F5E8E554}"/>
              </a:ext>
            </a:extLst>
          </p:cNvPr>
          <p:cNvSpPr txBox="1"/>
          <p:nvPr/>
        </p:nvSpPr>
        <p:spPr>
          <a:xfrm>
            <a:off x="5584268" y="4217003"/>
            <a:ext cx="4426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Jan/Feb/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Mrz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2700 kg – 5400 kg  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04EA01-C2E0-40B6-A309-8DDE151174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942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95"/>
    </mc:Choice>
    <mc:Fallback xmlns="">
      <p:transition spd="slow" advTm="159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3" grpId="0"/>
      <p:bldP spid="17" grpId="0"/>
      <p:bldP spid="18" grpId="0" animBg="1"/>
      <p:bldP spid="19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1836" y="6356350"/>
            <a:ext cx="100619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65F9F-8419-134A-AEE6-A7AFA7F07F62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48684-6AA6-554B-B7CE-DFCA1582D88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A0F6EBF-7198-0736-6774-468E726A9240}"/>
              </a:ext>
            </a:extLst>
          </p:cNvPr>
          <p:cNvSpPr txBox="1">
            <a:spLocks/>
          </p:cNvSpPr>
          <p:nvPr/>
        </p:nvSpPr>
        <p:spPr>
          <a:xfrm>
            <a:off x="523140" y="612581"/>
            <a:ext cx="4176464" cy="553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Notäsung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im Winter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7F573DF-0AEE-E069-93A8-61F6E41DAD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2279" r="12210" b="6962"/>
          <a:stretch/>
        </p:blipFill>
        <p:spPr>
          <a:xfrm>
            <a:off x="263352" y="1736626"/>
            <a:ext cx="4633666" cy="36004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B941755-3B94-4EE4-CDA5-90D1F32E5C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5" t="13629" r="18960"/>
          <a:stretch/>
        </p:blipFill>
        <p:spPr>
          <a:xfrm>
            <a:off x="5212901" y="1738848"/>
            <a:ext cx="2448272" cy="426774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0BB2C3A-9173-AF29-D088-A2ACE20D0F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9" t="38450" r="12200" b="14700"/>
          <a:stretch/>
        </p:blipFill>
        <p:spPr>
          <a:xfrm>
            <a:off x="7935636" y="3640130"/>
            <a:ext cx="2505374" cy="256099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EEA0192-D472-2796-3FC1-7262C17B39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3251" r="9838" b="6962"/>
          <a:stretch/>
        </p:blipFill>
        <p:spPr>
          <a:xfrm>
            <a:off x="7746995" y="438588"/>
            <a:ext cx="4117976" cy="309823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C44EF9F-0462-24C4-D747-1C7A83A016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0617" y="4080987"/>
            <a:ext cx="3017701" cy="226327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9D06F2E-49B6-44E8-AFED-43570E82B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5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17"/>
    </mc:Choice>
    <mc:Fallback xmlns="">
      <p:transition spd="slow" advTm="16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1836" y="6356350"/>
            <a:ext cx="1006190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19.01.2024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7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D9F475A-9665-55B5-948C-F13D0E6DC2BB}"/>
              </a:ext>
            </a:extLst>
          </p:cNvPr>
          <p:cNvSpPr txBox="1">
            <a:spLocks/>
          </p:cNvSpPr>
          <p:nvPr/>
        </p:nvSpPr>
        <p:spPr>
          <a:xfrm>
            <a:off x="523140" y="288731"/>
            <a:ext cx="4176464" cy="553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de-DE" sz="2800" dirty="0" err="1">
                <a:effectLst/>
              </a:rPr>
              <a:t>Notäsung</a:t>
            </a:r>
            <a:r>
              <a:rPr lang="de-DE" sz="2800" dirty="0">
                <a:effectLst/>
              </a:rPr>
              <a:t> im Winter</a:t>
            </a:r>
            <a:br>
              <a:rPr lang="de-DE" sz="2800" b="1" dirty="0">
                <a:solidFill>
                  <a:schemeClr val="tx2"/>
                </a:solidFill>
                <a:effectLst/>
              </a:rPr>
            </a:br>
            <a:endParaRPr lang="de-DE" sz="28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2368078-486A-4570-2141-2CF14595161A}"/>
              </a:ext>
            </a:extLst>
          </p:cNvPr>
          <p:cNvSpPr txBox="1">
            <a:spLocks/>
          </p:cNvSpPr>
          <p:nvPr/>
        </p:nvSpPr>
        <p:spPr>
          <a:xfrm>
            <a:off x="1271464" y="4725144"/>
            <a:ext cx="2952328" cy="553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de-DE" sz="1800" dirty="0" err="1">
                <a:effectLst/>
              </a:rPr>
              <a:t>Rommersberg</a:t>
            </a:r>
            <a:r>
              <a:rPr lang="de-DE" sz="1800" dirty="0">
                <a:effectLst/>
              </a:rPr>
              <a:t>, 20.3.2021</a:t>
            </a:r>
            <a:endParaRPr lang="de-DE" sz="1800" b="1" dirty="0">
              <a:solidFill>
                <a:schemeClr val="tx2"/>
              </a:solidFill>
              <a:effectLst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4756CE7-2C15-ABC5-135B-54165D7B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2" t="19551" r="15351"/>
          <a:stretch/>
        </p:blipFill>
        <p:spPr>
          <a:xfrm>
            <a:off x="443500" y="842123"/>
            <a:ext cx="3347379" cy="371703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5EE9629-8743-12CB-2291-23CB311155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842123"/>
            <a:ext cx="3921900" cy="52292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CC54960-C4F5-3946-F479-BB9FADFB9F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8" t="20655" r="18487"/>
          <a:stretch/>
        </p:blipFill>
        <p:spPr>
          <a:xfrm>
            <a:off x="8146557" y="861884"/>
            <a:ext cx="3494059" cy="515938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A91597-6EB9-4597-9EFE-DCA9D7154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2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6"/>
    </mc:Choice>
    <mc:Fallback xmlns="">
      <p:transition spd="slow" advTm="4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3"/>
          <p:cNvSpPr txBox="1">
            <a:spLocks/>
          </p:cNvSpPr>
          <p:nvPr/>
        </p:nvSpPr>
        <p:spPr>
          <a:xfrm>
            <a:off x="9551486" y="6380560"/>
            <a:ext cx="2495693" cy="23543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www.wildoekologie-heute.de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FB63A18-5C96-A1BA-2792-DAAF14FB0793}"/>
              </a:ext>
            </a:extLst>
          </p:cNvPr>
          <p:cNvSpPr txBox="1"/>
          <p:nvPr/>
        </p:nvSpPr>
        <p:spPr>
          <a:xfrm>
            <a:off x="380265" y="361938"/>
            <a:ext cx="8087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Januar bis Anfang April: 2700 kg – 5400 kg  ??? 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9A25A6-688F-45F0-BDD9-83D3392A0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4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201">
        <p:fade/>
      </p:transition>
    </mc:Choice>
    <mc:Fallback xmlns="">
      <p:transition spd="med" advTm="412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Fußzeilenplatzhalter 4"/>
          <p:cNvSpPr txBox="1"/>
          <p:nvPr/>
        </p:nvSpPr>
        <p:spPr>
          <a:xfrm>
            <a:off x="4579104" y="6439279"/>
            <a:ext cx="2367649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t>Wiederbewaldung und Jagd </a:t>
            </a:r>
          </a:p>
        </p:txBody>
      </p:sp>
      <p:sp>
        <p:nvSpPr>
          <p:cNvPr id="914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915" name="Titel 1"/>
          <p:cNvSpPr txBox="1"/>
          <p:nvPr/>
        </p:nvSpPr>
        <p:spPr>
          <a:xfrm>
            <a:off x="231115" y="262660"/>
            <a:ext cx="2163294" cy="397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sz="2200" dirty="0" err="1"/>
              <a:t>Jagdumstellung</a:t>
            </a:r>
            <a:endParaRPr sz="2200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26197465-0F15-E8E4-BB33-7C1CFDC3EF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638497"/>
              </p:ext>
            </p:extLst>
          </p:nvPr>
        </p:nvGraphicFramePr>
        <p:xfrm>
          <a:off x="2048052" y="1811019"/>
          <a:ext cx="7322191" cy="2240352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646381">
                  <a:extLst>
                    <a:ext uri="{9D8B030D-6E8A-4147-A177-3AD203B41FA5}">
                      <a16:colId xmlns:a16="http://schemas.microsoft.com/office/drawing/2014/main" val="3364354602"/>
                    </a:ext>
                  </a:extLst>
                </a:gridCol>
                <a:gridCol w="3675810">
                  <a:extLst>
                    <a:ext uri="{9D8B030D-6E8A-4147-A177-3AD203B41FA5}">
                      <a16:colId xmlns:a16="http://schemas.microsoft.com/office/drawing/2014/main" val="1205963290"/>
                    </a:ext>
                  </a:extLst>
                </a:gridCol>
              </a:tblGrid>
              <a:tr h="560088">
                <a:tc>
                  <a:txBody>
                    <a:bodyPr/>
                    <a:lstStyle/>
                    <a:p>
                      <a:r>
                        <a:rPr lang="de-DE" sz="2400" dirty="0"/>
                        <a:t>vorher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jetzt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870573"/>
                  </a:ext>
                </a:extLst>
              </a:tr>
              <a:tr h="560088">
                <a:tc>
                  <a:txBody>
                    <a:bodyPr/>
                    <a:lstStyle/>
                    <a:p>
                      <a:r>
                        <a:rPr lang="de-DE" sz="2400" dirty="0"/>
                        <a:t>4 „verpachtete“ Reviere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6 Pirschbezirke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353431"/>
                  </a:ext>
                </a:extLst>
              </a:tr>
              <a:tr h="560088">
                <a:tc>
                  <a:txBody>
                    <a:bodyPr/>
                    <a:lstStyle/>
                    <a:p>
                      <a:r>
                        <a:rPr lang="de-DE" sz="2400" dirty="0"/>
                        <a:t>a 180 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120 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89661"/>
                  </a:ext>
                </a:extLst>
              </a:tr>
              <a:tr h="560088">
                <a:tc>
                  <a:txBody>
                    <a:bodyPr/>
                    <a:lstStyle/>
                    <a:p>
                      <a:r>
                        <a:rPr lang="de-DE" sz="2400" dirty="0"/>
                        <a:t>8 feste Jäger/innen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15 feste Jäger/innen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897175"/>
                  </a:ext>
                </a:extLst>
              </a:tr>
            </a:tbl>
          </a:graphicData>
        </a:graphic>
      </p:graphicFrame>
      <p:sp>
        <p:nvSpPr>
          <p:cNvPr id="6" name="Textfeld 7">
            <a:extLst>
              <a:ext uri="{FF2B5EF4-FFF2-40B4-BE49-F238E27FC236}">
                <a16:creationId xmlns:a16="http://schemas.microsoft.com/office/drawing/2014/main" id="{7382F55A-7797-F485-AC26-2AB8796FEEE7}"/>
              </a:ext>
            </a:extLst>
          </p:cNvPr>
          <p:cNvSpPr txBox="1"/>
          <p:nvPr/>
        </p:nvSpPr>
        <p:spPr>
          <a:xfrm>
            <a:off x="9620769" y="2931195"/>
            <a:ext cx="198903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1 x 250; 5 x 90 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14F42E-D213-4394-AEFB-DDB3F2482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92933"/>
      </p:ext>
    </p:extLst>
  </p:cSld>
  <p:clrMapOvr>
    <a:masterClrMapping/>
  </p:clrMapOvr>
  <p:transition spd="med" advTm="354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|1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3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1C3828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coLiving_16x9">
  <a:themeElements>
    <a:clrScheme name="EcoLiving">
      <a:dk1>
        <a:srgbClr val="404040"/>
      </a:dk1>
      <a:lt1>
        <a:sysClr val="window" lastClr="FFFFFF"/>
      </a:lt1>
      <a:dk2>
        <a:srgbClr val="000000"/>
      </a:dk2>
      <a:lt2>
        <a:srgbClr val="F5EECF"/>
      </a:lt2>
      <a:accent1>
        <a:srgbClr val="488E4A"/>
      </a:accent1>
      <a:accent2>
        <a:srgbClr val="6595BC"/>
      </a:accent2>
      <a:accent3>
        <a:srgbClr val="CB6933"/>
      </a:accent3>
      <a:accent4>
        <a:srgbClr val="D4BC49"/>
      </a:accent4>
      <a:accent5>
        <a:srgbClr val="8F5C31"/>
      </a:accent5>
      <a:accent6>
        <a:srgbClr val="6E7588"/>
      </a:accent6>
      <a:hlink>
        <a:srgbClr val="B1754C"/>
      </a:hlink>
      <a:folHlink>
        <a:srgbClr val="6595BC"/>
      </a:folHlink>
    </a:clrScheme>
    <a:fontScheme name="EcoLiving_16x9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EcoLiving_16x9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dir="5400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dir="540000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</Words>
  <Application>Microsoft Office PowerPoint</Application>
  <PresentationFormat>Breitbild</PresentationFormat>
  <Paragraphs>105</Paragraphs>
  <Slides>21</Slides>
  <Notes>0</Notes>
  <HiddenSlides>0</HiddenSlides>
  <MMClips>21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Office</vt:lpstr>
      <vt:lpstr>1_Office</vt:lpstr>
      <vt:lpstr>EcoLiving_16x9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Revierkarte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Wiederbewaldung und Jagd</dc:title>
  <dc:creator>Frank C. Heute</dc:creator>
  <cp:lastModifiedBy>Frank Christian Heute</cp:lastModifiedBy>
  <cp:revision>36</cp:revision>
  <dcterms:modified xsi:type="dcterms:W3CDTF">2024-01-19T11:51:06Z</dcterms:modified>
</cp:coreProperties>
</file>