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13" r:id="rId2"/>
    <p:sldId id="325" r:id="rId3"/>
    <p:sldId id="712" r:id="rId4"/>
    <p:sldId id="938" r:id="rId5"/>
    <p:sldId id="884" r:id="rId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Christian Heute" initials="FCH" lastIdx="5" clrIdx="0">
    <p:extLst>
      <p:ext uri="{19B8F6BF-5375-455C-9EA6-DF929625EA0E}">
        <p15:presenceInfo xmlns:p15="http://schemas.microsoft.com/office/powerpoint/2012/main" userId="0c3d050b27f2e3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text"/>
          <p:cNvSpPr txBox="1">
            <a:spLocks noGrp="1"/>
          </p:cNvSpPr>
          <p:nvPr>
            <p:ph type="title"/>
          </p:nvPr>
        </p:nvSpPr>
        <p:spPr>
          <a:xfrm>
            <a:off x="1524000" y="2789847"/>
            <a:ext cx="9144000" cy="238760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1122362"/>
            <a:ext cx="9144000" cy="165576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1pPr>
            <a:lvl2pPr marL="0" indent="4572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2pPr>
            <a:lvl3pPr marL="0" indent="9144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3pPr>
            <a:lvl4pPr marL="0" indent="13716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4pPr>
            <a:lvl5pPr marL="0" indent="1828800" algn="ctr">
              <a:buSzTx/>
              <a:buFontTx/>
              <a:buNone/>
              <a:defRPr sz="2400" b="1">
                <a:solidFill>
                  <a:srgbClr val="86B64B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 txBox="1"/>
          <p:nvPr/>
        </p:nvSpPr>
        <p:spPr>
          <a:xfrm>
            <a:off x="848752" y="6414760"/>
            <a:ext cx="160336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b="1">
                <a:solidFill>
                  <a:srgbClr val="86B64B"/>
                </a:solidFill>
              </a:defRPr>
            </a:lvl1pPr>
          </a:lstStyle>
          <a:p>
            <a:r>
              <a:t>wildoekologie-heute.de</a:t>
            </a:r>
          </a:p>
        </p:txBody>
      </p:sp>
      <p:sp>
        <p:nvSpPr>
          <p:cNvPr id="3" name="Linie"/>
          <p:cNvSpPr/>
          <p:nvPr/>
        </p:nvSpPr>
        <p:spPr>
          <a:xfrm flipV="1">
            <a:off x="10306183" y="6404030"/>
            <a:ext cx="1" cy="247108"/>
          </a:xfrm>
          <a:prstGeom prst="line">
            <a:avLst/>
          </a:prstGeom>
          <a:ln w="25400">
            <a:solidFill>
              <a:srgbClr val="86B64B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solidFill>
            <a:srgbClr val="1C3828"/>
          </a:solidFill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Fußzeilenplatzhalter 4"/>
          <p:cNvSpPr txBox="1"/>
          <p:nvPr/>
        </p:nvSpPr>
        <p:spPr>
          <a:xfrm>
            <a:off x="8036343" y="5274169"/>
            <a:ext cx="23676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z="1800" dirty="0" err="1"/>
              <a:t>Theeven</a:t>
            </a:r>
            <a:r>
              <a:rPr lang="de-DE" sz="1800" dirty="0"/>
              <a:t> 2024</a:t>
            </a:r>
            <a:r>
              <a:rPr sz="1800" dirty="0"/>
              <a:t> </a:t>
            </a:r>
          </a:p>
        </p:txBody>
      </p:sp>
      <p:sp>
        <p:nvSpPr>
          <p:cNvPr id="914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915" name="Titel 1"/>
          <p:cNvSpPr txBox="1"/>
          <p:nvPr/>
        </p:nvSpPr>
        <p:spPr>
          <a:xfrm>
            <a:off x="231115" y="262660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sz="2200" dirty="0" err="1"/>
              <a:t>Jagdumstellung</a:t>
            </a:r>
            <a:endParaRPr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9269A1-CC1A-0127-8188-E8C1587668C3}"/>
              </a:ext>
            </a:extLst>
          </p:cNvPr>
          <p:cNvSpPr txBox="1"/>
          <p:nvPr/>
        </p:nvSpPr>
        <p:spPr>
          <a:xfrm>
            <a:off x="-63551" y="1127222"/>
            <a:ext cx="2163294" cy="39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de-DE" sz="2200" dirty="0"/>
              <a:t>Übrigens:  </a:t>
            </a:r>
            <a:endParaRPr sz="22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5053E73-86F7-F085-3011-EBF4E54AEB06}"/>
              </a:ext>
            </a:extLst>
          </p:cNvPr>
          <p:cNvSpPr txBox="1"/>
          <p:nvPr/>
        </p:nvSpPr>
        <p:spPr>
          <a:xfrm>
            <a:off x="1661656" y="1825254"/>
            <a:ext cx="9622229" cy="2893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„Die Kosten für die konventionelle Wiederbewaldung </a:t>
            </a:r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latin typeface="Arial" panose="020B0604020202020204" pitchFamily="34" charset="0"/>
              </a:rPr>
              <a:t>würden</a:t>
            </a:r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 sich hier/ für diese 260 ha Fläche auf </a:t>
            </a:r>
            <a:r>
              <a:rPr lang="de-DE" sz="2600" b="1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3,9 Millionen € </a:t>
            </a:r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belaufen. </a:t>
            </a:r>
          </a:p>
          <a:p>
            <a:endParaRPr lang="de-DE" sz="2600" dirty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Dadurch, dass man jetzt auf Naturverjüngung setzt, nur partiell pflanzt/ nicht die ganze Fläche bepflanzen muss, kostet es jetzt „nur“ noch ca. </a:t>
            </a:r>
            <a:r>
              <a:rPr lang="de-DE" sz="2600" b="1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960.000 €</a:t>
            </a:r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de-DE" sz="2600" dirty="0">
              <a:solidFill>
                <a:schemeClr val="bg1">
                  <a:lumMod val="10000"/>
                  <a:lumOff val="9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3E185C-4987-3748-AF81-2F085B03C4BE}"/>
              </a:ext>
            </a:extLst>
          </p:cNvPr>
          <p:cNvSpPr txBox="1"/>
          <p:nvPr/>
        </p:nvSpPr>
        <p:spPr>
          <a:xfrm>
            <a:off x="1661656" y="4643227"/>
            <a:ext cx="6127422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Damit sind </a:t>
            </a:r>
            <a:r>
              <a:rPr lang="de-DE" sz="3400" b="1" u="sng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3 Millionen €</a:t>
            </a:r>
            <a:r>
              <a:rPr lang="de-DE" sz="3400" b="1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260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Arial" panose="020B0604020202020204" pitchFamily="34" charset="0"/>
              </a:rPr>
              <a:t>gespart.“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8CF46A-362A-4968-B3BF-688E92653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7426"/>
      </p:ext>
    </p:extLst>
  </p:cSld>
  <p:clrMapOvr>
    <a:masterClrMapping/>
  </p:clrMapOvr>
  <p:transition spd="med" advTm="50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Datumsplatzhalter 3"/>
          <p:cNvSpPr txBox="1"/>
          <p:nvPr/>
        </p:nvSpPr>
        <p:spPr>
          <a:xfrm>
            <a:off x="10292379" y="6414760"/>
            <a:ext cx="869927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983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84" name="Titel 1"/>
          <p:cNvSpPr txBox="1"/>
          <p:nvPr/>
        </p:nvSpPr>
        <p:spPr>
          <a:xfrm>
            <a:off x="277649" y="426120"/>
            <a:ext cx="4373058" cy="71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/>
          <a:p>
            <a:pPr>
              <a:lnSpc>
                <a:spcPct val="80000"/>
              </a:lnSpc>
              <a:defRPr sz="2300">
                <a:solidFill>
                  <a:srgbClr val="FFFFFF"/>
                </a:solidFill>
                <a:effectLst>
                  <a:outerShdw blurRad="88900" rotWithShape="0">
                    <a:srgbClr val="000000">
                      <a:alpha val="35000"/>
                    </a:srgbClr>
                  </a:outerShdw>
                </a:effectLst>
              </a:defRPr>
            </a:pPr>
            <a:r>
              <a:t>Indikatoren</a:t>
            </a:r>
            <a:endParaRPr sz="6000"/>
          </a:p>
          <a:p>
            <a:pPr>
              <a:lnSpc>
                <a:spcPct val="80000"/>
              </a:lnSpc>
              <a:defRPr sz="2500">
                <a:solidFill>
                  <a:srgbClr val="FFFFFF"/>
                </a:solidFill>
                <a:effectLst>
                  <a:outerShdw blurRad="88900" rotWithShape="0">
                    <a:srgbClr val="000000">
                      <a:alpha val="35000"/>
                    </a:srgbClr>
                  </a:outerShdw>
                </a:effectLst>
              </a:defRPr>
            </a:pPr>
            <a:r>
              <a:t>Waldweidenröschen und Eichen </a:t>
            </a:r>
          </a:p>
        </p:txBody>
      </p:sp>
      <p:pic>
        <p:nvPicPr>
          <p:cNvPr id="985" name="Grafik 2" descr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18" y="1667434"/>
            <a:ext cx="4111565" cy="3400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Grafik 12" descr="Grafik 12"/>
          <p:cNvPicPr>
            <a:picLocks noChangeAspect="1"/>
          </p:cNvPicPr>
          <p:nvPr/>
        </p:nvPicPr>
        <p:blipFill rotWithShape="1">
          <a:blip r:embed="rId5"/>
          <a:srcRect t="24271"/>
          <a:stretch/>
        </p:blipFill>
        <p:spPr>
          <a:xfrm>
            <a:off x="8652874" y="1667434"/>
            <a:ext cx="3301253" cy="3400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Grafik 4" descr="Grafik 4"/>
          <p:cNvPicPr>
            <a:picLocks noChangeAspect="1"/>
          </p:cNvPicPr>
          <p:nvPr/>
        </p:nvPicPr>
        <p:blipFill>
          <a:blip r:embed="rId6"/>
          <a:srcRect l="18802" t="27189"/>
          <a:stretch>
            <a:fillRect/>
          </a:stretch>
        </p:blipFill>
        <p:spPr>
          <a:xfrm>
            <a:off x="644938" y="1667435"/>
            <a:ext cx="3456615" cy="4132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206DF9-A980-4BB2-A350-4AEC41F21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Tm="73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F6730CB-15C4-42A3-89F6-7F652F0B817D}"/>
              </a:ext>
            </a:extLst>
          </p:cNvPr>
          <p:cNvSpPr txBox="1"/>
          <p:nvPr/>
        </p:nvSpPr>
        <p:spPr>
          <a:xfrm>
            <a:off x="395863" y="581631"/>
            <a:ext cx="234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Indikatorarten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08178B-C57A-A815-656B-ACEB6AD0AC3C}"/>
              </a:ext>
            </a:extLst>
          </p:cNvPr>
          <p:cNvSpPr txBox="1"/>
          <p:nvPr/>
        </p:nvSpPr>
        <p:spPr>
          <a:xfrm>
            <a:off x="395863" y="99966"/>
            <a:ext cx="369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Verbissbeurteilung</a:t>
            </a:r>
            <a:endParaRPr lang="de-DE" sz="28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C152A7-D517-049B-BB7A-0C4C5100C8F0}"/>
              </a:ext>
            </a:extLst>
          </p:cNvPr>
          <p:cNvSpPr txBox="1"/>
          <p:nvPr/>
        </p:nvSpPr>
        <p:spPr>
          <a:xfrm>
            <a:off x="395863" y="1190591"/>
            <a:ext cx="3232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Beispiel</a:t>
            </a:r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: </a:t>
            </a:r>
          </a:p>
          <a:p>
            <a:r>
              <a:rPr lang="de-DE" sz="2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Kalamitätsflächen auf</a:t>
            </a:r>
          </a:p>
          <a:p>
            <a:r>
              <a:rPr lang="de-DE" sz="20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Hainsimsen- Buchenwaldstandorten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0A3868-432E-B0E8-1D1E-7F96E343AB1E}"/>
              </a:ext>
            </a:extLst>
          </p:cNvPr>
          <p:cNvSpPr txBox="1"/>
          <p:nvPr/>
        </p:nvSpPr>
        <p:spPr>
          <a:xfrm>
            <a:off x="7083228" y="2630913"/>
            <a:ext cx="14742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Aspe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Birke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Salweide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Eberesche</a:t>
            </a:r>
          </a:p>
          <a:p>
            <a:endParaRPr lang="de-DE" sz="2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37D5E7-502D-895E-4E34-2ABF01794A5A}"/>
              </a:ext>
            </a:extLst>
          </p:cNvPr>
          <p:cNvSpPr txBox="1"/>
          <p:nvPr/>
        </p:nvSpPr>
        <p:spPr>
          <a:xfrm>
            <a:off x="9147744" y="2898122"/>
            <a:ext cx="1747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Nach 3-4 Jahren </a:t>
            </a:r>
          </a:p>
          <a:p>
            <a:r>
              <a:rPr lang="de-DE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unverbissen</a:t>
            </a:r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&gt; 100 cm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F15581F-4876-B295-B99D-F39B774F9784}"/>
              </a:ext>
            </a:extLst>
          </p:cNvPr>
          <p:cNvSpPr txBox="1"/>
          <p:nvPr/>
        </p:nvSpPr>
        <p:spPr>
          <a:xfrm>
            <a:off x="4380874" y="2727045"/>
            <a:ext cx="1499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Wald- 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Weiden-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röschen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0F0B2724-63C1-72B3-66E7-92F170952A35}"/>
              </a:ext>
            </a:extLst>
          </p:cNvPr>
          <p:cNvSpPr/>
          <p:nvPr/>
        </p:nvSpPr>
        <p:spPr>
          <a:xfrm rot="5400000">
            <a:off x="4784260" y="4162784"/>
            <a:ext cx="356343" cy="2926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0BDB053-A79D-6F42-39F3-6A9357A81C6B}"/>
              </a:ext>
            </a:extLst>
          </p:cNvPr>
          <p:cNvSpPr txBox="1"/>
          <p:nvPr/>
        </p:nvSpPr>
        <p:spPr>
          <a:xfrm>
            <a:off x="4254141" y="4627079"/>
            <a:ext cx="1719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Nach 1-2 Jahren </a:t>
            </a:r>
          </a:p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blühend auf ganzer Fläche</a:t>
            </a: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EF840E1D-8C98-D08C-33DD-6EA2E79F36E6}"/>
              </a:ext>
            </a:extLst>
          </p:cNvPr>
          <p:cNvSpPr/>
          <p:nvPr/>
        </p:nvSpPr>
        <p:spPr>
          <a:xfrm>
            <a:off x="8417304" y="5368500"/>
            <a:ext cx="356343" cy="2926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B334518-D5F1-1E31-CD94-37173A9572A6}"/>
              </a:ext>
            </a:extLst>
          </p:cNvPr>
          <p:cNvSpPr txBox="1"/>
          <p:nvPr/>
        </p:nvSpPr>
        <p:spPr>
          <a:xfrm>
            <a:off x="8919669" y="5140122"/>
            <a:ext cx="1747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Nach 6-7 Jahren </a:t>
            </a:r>
          </a:p>
          <a:p>
            <a:r>
              <a:rPr lang="de-DE" dirty="0">
                <a:solidFill>
                  <a:schemeClr val="bg1">
                    <a:lumMod val="10000"/>
                    <a:lumOff val="90000"/>
                  </a:schemeClr>
                </a:solidFill>
              </a:rPr>
              <a:t>&gt; 100 cm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203BCD8-10DC-6FB1-0B34-A909C4D12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" y="2747066"/>
            <a:ext cx="3690371" cy="27677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09D2E96-549A-0058-A955-13EAAD24D20F}"/>
              </a:ext>
            </a:extLst>
          </p:cNvPr>
          <p:cNvSpPr txBox="1"/>
          <p:nvPr/>
        </p:nvSpPr>
        <p:spPr>
          <a:xfrm>
            <a:off x="7066405" y="4487298"/>
            <a:ext cx="15263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Eiche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Buche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Hainbuche</a:t>
            </a:r>
          </a:p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Bergahorn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A596B-BD76-53CF-57CB-411343CA2C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7870"/>
          <a:stretch/>
        </p:blipFill>
        <p:spPr>
          <a:xfrm>
            <a:off x="7192107" y="156040"/>
            <a:ext cx="3475348" cy="2435325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0F99E670-15F8-C096-E2DF-51FA762ABC65}"/>
              </a:ext>
            </a:extLst>
          </p:cNvPr>
          <p:cNvSpPr/>
          <p:nvPr/>
        </p:nvSpPr>
        <p:spPr>
          <a:xfrm>
            <a:off x="8547387" y="3224759"/>
            <a:ext cx="356343" cy="29268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60C2E8-1AE8-4BEA-9049-FCEEAEFED5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695126"/>
      </p:ext>
    </p:extLst>
  </p:cSld>
  <p:clrMapOvr>
    <a:masterClrMapping/>
  </p:clrMapOvr>
  <p:transition spd="med" advTm="781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 animBg="1"/>
      <p:bldP spid="15" grpId="0"/>
      <p:bldP spid="16" grpId="0" animBg="1"/>
      <p:bldP spid="17" grpId="0"/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363E5C-455F-04BE-BD82-295837492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1"/>
          <a:stretch/>
        </p:blipFill>
        <p:spPr>
          <a:xfrm>
            <a:off x="1827228" y="464269"/>
            <a:ext cx="8362486" cy="51729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36A0796-4BAF-282F-B2D6-403626C0536D}"/>
              </a:ext>
            </a:extLst>
          </p:cNvPr>
          <p:cNvSpPr txBox="1"/>
          <p:nvPr/>
        </p:nvSpPr>
        <p:spPr>
          <a:xfrm>
            <a:off x="3698449" y="5724426"/>
            <a:ext cx="395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Forschungsrevier Hagen 2022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5F42F2-064F-17D3-C7CA-1CCB50BA6170}"/>
              </a:ext>
            </a:extLst>
          </p:cNvPr>
          <p:cNvSpPr txBox="1"/>
          <p:nvPr/>
        </p:nvSpPr>
        <p:spPr>
          <a:xfrm>
            <a:off x="2355584" y="1093509"/>
            <a:ext cx="7305773" cy="1292660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Nur Mut!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Ein angepasster Schalenwildbestand ist gut für alle!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600" b="1" dirty="0"/>
              <a:t>Vor allem für den Wald!</a:t>
            </a:r>
            <a:r>
              <a:rPr kumimoji="0" lang="de-DE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C80142-D210-46E6-9E47-BFD7E12FF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969173"/>
      </p:ext>
    </p:extLst>
  </p:cSld>
  <p:clrMapOvr>
    <a:masterClrMapping/>
  </p:clrMapOvr>
  <p:transition spd="med" advTm="45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el 1"/>
          <p:cNvSpPr txBox="1">
            <a:spLocks noGrp="1"/>
          </p:cNvSpPr>
          <p:nvPr>
            <p:ph type="ctrTitle"/>
          </p:nvPr>
        </p:nvSpPr>
        <p:spPr>
          <a:xfrm>
            <a:off x="925749" y="242649"/>
            <a:ext cx="9593865" cy="96356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30936">
              <a:defRPr sz="3243"/>
            </a:pPr>
            <a:r>
              <a:t>Wiederbewaldung und Jagd</a:t>
            </a:r>
            <a:br/>
            <a:endParaRPr/>
          </a:p>
        </p:txBody>
      </p:sp>
      <p:sp>
        <p:nvSpPr>
          <p:cNvPr id="992" name="Datumsplatzhalter 3"/>
          <p:cNvSpPr txBox="1"/>
          <p:nvPr/>
        </p:nvSpPr>
        <p:spPr>
          <a:xfrm>
            <a:off x="9216353" y="6414760"/>
            <a:ext cx="85265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t>31.03.2023</a:t>
            </a:r>
          </a:p>
        </p:txBody>
      </p:sp>
      <p:sp>
        <p:nvSpPr>
          <p:cNvPr id="993" name="Foliennummernplatzhalter 5"/>
          <p:cNvSpPr txBox="1">
            <a:spLocks noGrp="1"/>
          </p:cNvSpPr>
          <p:nvPr>
            <p:ph type="sldNum" sz="quarter" idx="2"/>
          </p:nvPr>
        </p:nvSpPr>
        <p:spPr>
          <a:xfrm>
            <a:off x="10403992" y="6414760"/>
            <a:ext cx="533639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994" name="Untertitel 2"/>
          <p:cNvSpPr txBox="1"/>
          <p:nvPr/>
        </p:nvSpPr>
        <p:spPr>
          <a:xfrm>
            <a:off x="2411896" y="988192"/>
            <a:ext cx="6804457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 b="1">
                <a:solidFill>
                  <a:srgbClr val="86B64B"/>
                </a:solidFill>
              </a:defRPr>
            </a:lvl1pPr>
          </a:lstStyle>
          <a:p>
            <a:r>
              <a:rPr dirty="0" err="1"/>
              <a:t>Herausforderungen</a:t>
            </a:r>
            <a:r>
              <a:rPr dirty="0"/>
              <a:t> für </a:t>
            </a:r>
            <a:r>
              <a:rPr dirty="0" err="1"/>
              <a:t>Verpächter</a:t>
            </a:r>
            <a:r>
              <a:rPr dirty="0"/>
              <a:t> und </a:t>
            </a:r>
            <a:r>
              <a:rPr dirty="0" err="1"/>
              <a:t>Jäger</a:t>
            </a:r>
            <a:endParaRPr dirty="0"/>
          </a:p>
        </p:txBody>
      </p:sp>
      <p:sp>
        <p:nvSpPr>
          <p:cNvPr id="995" name="Titel 1"/>
          <p:cNvSpPr txBox="1"/>
          <p:nvPr/>
        </p:nvSpPr>
        <p:spPr>
          <a:xfrm>
            <a:off x="3598723" y="1581060"/>
            <a:ext cx="4247907" cy="85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dirty="0" err="1"/>
              <a:t>Vielen</a:t>
            </a:r>
            <a:r>
              <a:rPr dirty="0"/>
              <a:t> Dank!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1ACE93B-4721-CA52-050D-9D8EC56F9E25}"/>
              </a:ext>
            </a:extLst>
          </p:cNvPr>
          <p:cNvSpPr txBox="1"/>
          <p:nvPr/>
        </p:nvSpPr>
        <p:spPr>
          <a:xfrm>
            <a:off x="2721617" y="3110830"/>
            <a:ext cx="6002117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z="2100" dirty="0"/>
              <a:t>Frank Christian Heute</a:t>
            </a:r>
          </a:p>
          <a:p>
            <a:r>
              <a:rPr lang="de-DE" sz="2100" dirty="0"/>
              <a:t>Landschaftsökologe</a:t>
            </a:r>
          </a:p>
          <a:p>
            <a:r>
              <a:rPr lang="de-DE" sz="2100" dirty="0"/>
              <a:t>Sprockhövel/ Westfalen</a:t>
            </a:r>
          </a:p>
          <a:p>
            <a:endParaRPr lang="de-DE" sz="2200" dirty="0"/>
          </a:p>
          <a:p>
            <a:endParaRPr lang="de-DE" sz="2200" dirty="0"/>
          </a:p>
          <a:p>
            <a:r>
              <a:rPr lang="de-DE" sz="1600" dirty="0"/>
              <a:t>- </a:t>
            </a:r>
            <a:r>
              <a:rPr lang="de-DE" sz="2400" dirty="0"/>
              <a:t>Seminar Jagd- und Wildforschung</a:t>
            </a:r>
            <a:r>
              <a:rPr lang="de-DE" sz="1600" dirty="0"/>
              <a:t> -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endParaRPr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C13DF5-5E5A-64D5-C32B-446638E1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350" y="5388106"/>
            <a:ext cx="2424654" cy="11508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9BE5FF-69D4-49F7-A6E3-955308F79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04123"/>
      </p:ext>
    </p:extLst>
  </p:cSld>
  <p:clrMapOvr>
    <a:masterClrMapping/>
  </p:clrMapOvr>
  <p:transition spd="med" advTm="8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0.8|3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1C382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Breitbild</PresentationFormat>
  <Paragraphs>51</Paragraphs>
  <Slides>5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Wiederbewaldung und Jagd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Wiederbewaldung und Jagd</dc:title>
  <dc:creator>Frank C. Heute</dc:creator>
  <cp:lastModifiedBy>Frank Christian Heute</cp:lastModifiedBy>
  <cp:revision>36</cp:revision>
  <dcterms:modified xsi:type="dcterms:W3CDTF">2024-01-19T16:01:11Z</dcterms:modified>
</cp:coreProperties>
</file>