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98"/>
  </p:notesMasterIdLst>
  <p:sldIdLst>
    <p:sldId id="256" r:id="rId3"/>
    <p:sldId id="257" r:id="rId4"/>
    <p:sldId id="615" r:id="rId5"/>
    <p:sldId id="814" r:id="rId6"/>
    <p:sldId id="617" r:id="rId7"/>
    <p:sldId id="616" r:id="rId8"/>
    <p:sldId id="687" r:id="rId9"/>
    <p:sldId id="697" r:id="rId10"/>
    <p:sldId id="686" r:id="rId11"/>
    <p:sldId id="831" r:id="rId12"/>
    <p:sldId id="830" r:id="rId13"/>
    <p:sldId id="684" r:id="rId14"/>
    <p:sldId id="685" r:id="rId15"/>
    <p:sldId id="693" r:id="rId16"/>
    <p:sldId id="695" r:id="rId17"/>
    <p:sldId id="811" r:id="rId18"/>
    <p:sldId id="823" r:id="rId19"/>
    <p:sldId id="817" r:id="rId20"/>
    <p:sldId id="696" r:id="rId21"/>
    <p:sldId id="698" r:id="rId22"/>
    <p:sldId id="699" r:id="rId23"/>
    <p:sldId id="700" r:id="rId24"/>
    <p:sldId id="701" r:id="rId25"/>
    <p:sldId id="702" r:id="rId26"/>
    <p:sldId id="703" r:id="rId27"/>
    <p:sldId id="704" r:id="rId28"/>
    <p:sldId id="705" r:id="rId29"/>
    <p:sldId id="635" r:id="rId30"/>
    <p:sldId id="821" r:id="rId31"/>
    <p:sldId id="545" r:id="rId32"/>
    <p:sldId id="556" r:id="rId33"/>
    <p:sldId id="623" r:id="rId34"/>
    <p:sldId id="622" r:id="rId35"/>
    <p:sldId id="818" r:id="rId36"/>
    <p:sldId id="624" r:id="rId37"/>
    <p:sldId id="828" r:id="rId38"/>
    <p:sldId id="824" r:id="rId39"/>
    <p:sldId id="626" r:id="rId40"/>
    <p:sldId id="614" r:id="rId41"/>
    <p:sldId id="627" r:id="rId42"/>
    <p:sldId id="629" r:id="rId43"/>
    <p:sldId id="822" r:id="rId44"/>
    <p:sldId id="631" r:id="rId45"/>
    <p:sldId id="628" r:id="rId46"/>
    <p:sldId id="625" r:id="rId47"/>
    <p:sldId id="630" r:id="rId48"/>
    <p:sldId id="621" r:id="rId49"/>
    <p:sldId id="825" r:id="rId50"/>
    <p:sldId id="706" r:id="rId51"/>
    <p:sldId id="757" r:id="rId52"/>
    <p:sldId id="708" r:id="rId53"/>
    <p:sldId id="707" r:id="rId54"/>
    <p:sldId id="758" r:id="rId55"/>
    <p:sldId id="759" r:id="rId56"/>
    <p:sldId id="826" r:id="rId57"/>
    <p:sldId id="760" r:id="rId58"/>
    <p:sldId id="764" r:id="rId59"/>
    <p:sldId id="815" r:id="rId60"/>
    <p:sldId id="812" r:id="rId61"/>
    <p:sldId id="763" r:id="rId62"/>
    <p:sldId id="765" r:id="rId63"/>
    <p:sldId id="810" r:id="rId64"/>
    <p:sldId id="785" r:id="rId65"/>
    <p:sldId id="766" r:id="rId66"/>
    <p:sldId id="829" r:id="rId67"/>
    <p:sldId id="767" r:id="rId68"/>
    <p:sldId id="761" r:id="rId69"/>
    <p:sldId id="768" r:id="rId70"/>
    <p:sldId id="769" r:id="rId71"/>
    <p:sldId id="772" r:id="rId72"/>
    <p:sldId id="774" r:id="rId73"/>
    <p:sldId id="771" r:id="rId74"/>
    <p:sldId id="777" r:id="rId75"/>
    <p:sldId id="780" r:id="rId76"/>
    <p:sldId id="778" r:id="rId77"/>
    <p:sldId id="781" r:id="rId78"/>
    <p:sldId id="782" r:id="rId79"/>
    <p:sldId id="779" r:id="rId80"/>
    <p:sldId id="783" r:id="rId81"/>
    <p:sldId id="784" r:id="rId82"/>
    <p:sldId id="786" r:id="rId83"/>
    <p:sldId id="787" r:id="rId84"/>
    <p:sldId id="788" r:id="rId85"/>
    <p:sldId id="789" r:id="rId86"/>
    <p:sldId id="790" r:id="rId87"/>
    <p:sldId id="807" r:id="rId88"/>
    <p:sldId id="804" r:id="rId89"/>
    <p:sldId id="827" r:id="rId90"/>
    <p:sldId id="805" r:id="rId91"/>
    <p:sldId id="806" r:id="rId92"/>
    <p:sldId id="380" r:id="rId93"/>
    <p:sldId id="808" r:id="rId94"/>
    <p:sldId id="816" r:id="rId95"/>
    <p:sldId id="809" r:id="rId96"/>
    <p:sldId id="618" r:id="rId9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Christian Heute" initials="FCH" lastIdx="3" clrIdx="0">
    <p:extLst>
      <p:ext uri="{19B8F6BF-5375-455C-9EA6-DF929625EA0E}">
        <p15:presenceInfo xmlns:p15="http://schemas.microsoft.com/office/powerpoint/2012/main" userId="0c3d050b27f2e3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64B"/>
    <a:srgbClr val="1C3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85" d="100"/>
          <a:sy n="85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21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01T09:36:36.347" idx="3">
    <p:pos x="5777" y="2646"/>
    <p:text>Außengrenze der EU...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04T09:41:49.978" idx="1">
    <p:pos x="10" y="10"/>
    <p:text>im Grunde ist die Diskussion aber überflüssig, weil es in jedem Revier (außer Feldrevieren) Wälder gibt, die "klimastabil" werden sollen...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05T12:16:03.483" idx="2">
    <p:pos x="10" y="10"/>
    <p:text>Rückgang zunächst wg Bekämpfung durch den Menschen wg Giftigkeit für Pferde; heute wegen Verbiss der beliebten, offenbar ungiftigen Sämlinge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DA39C-F11B-0849-A3CA-8C825B55C0C1}" type="datetimeFigureOut">
              <a:rPr lang="de-DE" smtClean="0"/>
              <a:t>23.03.2025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B2146-FBA0-2C4E-9502-D22BD19EE9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77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81CFA-23A9-8445-A87D-3582F568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9848"/>
            <a:ext cx="9144000" cy="2387600"/>
          </a:xfrm>
        </p:spPr>
        <p:txBody>
          <a:bodyPr anchor="t" anchorCtr="0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8DD16B-367D-0349-89A3-52619C2FB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1655762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rgbClr val="86B64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185AC-AABC-6645-A0E2-DD7D9CE4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41756-2586-9449-B55B-3D266E9492F4}" type="datetime1">
              <a:rPr lang="de-DE" smtClean="0"/>
              <a:pPr/>
              <a:t>23.03.2025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B3072C-040B-7642-BDB2-2CD33C27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06FA4E-7556-2C4F-829D-0FBD3DF9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2E4EA4-EBF1-2A40-B965-39C326A9E55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652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A405E-2DDF-3243-B3D9-E141FC6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64929F-CA83-EA41-B21B-11215D1DC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73FD9C-5A94-344F-9824-CC07EF96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EC3-19F6-2847-9EEB-82F3F5AAEE0D}" type="datetime1">
              <a:rPr lang="de-DE" smtClean="0"/>
              <a:t>23.03.2025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778E00-5C06-914E-9706-56F90E3C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E4EAB-90CB-9B4E-BC2E-B5538F51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0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2B97E6-BDF1-124D-A092-2B99975C8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84F692-99D1-294C-8E29-AD0FCF25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82897-941B-8E4F-9715-E654724B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ABC-1F22-C048-9AB6-E25A0FF4023C}" type="datetime1">
              <a:rPr lang="de-DE" smtClean="0"/>
              <a:t>23.03.2025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5EFFD8-B877-2B4D-9837-9A07CF7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1DB8C-C90A-5C4F-8531-1A4FA0C1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614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" y="0"/>
            <a:ext cx="12191998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8" name="Eine Ecke des Rechtecks abrunden 7"/>
          <p:cNvSpPr/>
          <p:nvPr/>
        </p:nvSpPr>
        <p:spPr bwMode="ltGray">
          <a:xfrm rot="10800000" flipH="1" flipV="1">
            <a:off x="6928563" y="228598"/>
            <a:ext cx="5036366" cy="5715002"/>
          </a:xfrm>
          <a:prstGeom prst="round1Rect">
            <a:avLst>
              <a:gd name="adj" fmla="val 58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9" name="Rechteck 8"/>
          <p:cNvSpPr/>
          <p:nvPr/>
        </p:nvSpPr>
        <p:spPr>
          <a:xfrm>
            <a:off x="0" y="4"/>
            <a:ext cx="6928560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10" name="Rechteck 9"/>
          <p:cNvSpPr/>
          <p:nvPr/>
        </p:nvSpPr>
        <p:spPr>
          <a:xfrm>
            <a:off x="0" y="6172200"/>
            <a:ext cx="12192127" cy="6858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8171" y="1703718"/>
            <a:ext cx="5792709" cy="37338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86860" y="3429000"/>
            <a:ext cx="4573191" cy="190500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D2D9-A730-46FC-A40F-6FF53B6D05EC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2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57BF-56FE-47D3-A616-CBE7A467629A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26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0" y="0"/>
            <a:ext cx="12192127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2" name="Rechteck 11"/>
          <p:cNvSpPr/>
          <p:nvPr/>
        </p:nvSpPr>
        <p:spPr>
          <a:xfrm>
            <a:off x="0" y="4"/>
            <a:ext cx="5181361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13" name="Rechteck 12"/>
          <p:cNvSpPr/>
          <p:nvPr/>
        </p:nvSpPr>
        <p:spPr>
          <a:xfrm>
            <a:off x="0" y="6172200"/>
            <a:ext cx="12192127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8172" y="914400"/>
            <a:ext cx="4192091" cy="38862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97955" y="4953001"/>
            <a:ext cx="4202307" cy="990599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5D20-E053-4D4E-8950-2D20D548784E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181362" y="228600"/>
            <a:ext cx="6783567" cy="5715000"/>
          </a:xfrm>
          <a:prstGeom prst="round1Rect">
            <a:avLst>
              <a:gd name="adj" fmla="val 5636"/>
            </a:avLst>
          </a:prstGeom>
          <a:solidFill>
            <a:schemeClr val="bg2"/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81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876"/>
            <a:ext cx="12192127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9" name="Rechteck 8"/>
          <p:cNvSpPr/>
          <p:nvPr/>
        </p:nvSpPr>
        <p:spPr>
          <a:xfrm>
            <a:off x="7453085" y="0"/>
            <a:ext cx="4738915" cy="64770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10" name="Eine Ecke des Rechtecks abrunden 9"/>
          <p:cNvSpPr/>
          <p:nvPr/>
        </p:nvSpPr>
        <p:spPr bwMode="ltGray">
          <a:xfrm rot="10800000" flipV="1">
            <a:off x="220030" y="234352"/>
            <a:ext cx="7239295" cy="60140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1" name="Rechteck 10"/>
          <p:cNvSpPr/>
          <p:nvPr/>
        </p:nvSpPr>
        <p:spPr>
          <a:xfrm>
            <a:off x="0" y="6477000"/>
            <a:ext cx="12192127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4150" y="685800"/>
            <a:ext cx="5640270" cy="4191000"/>
          </a:xfrm>
        </p:spPr>
        <p:txBody>
          <a:bodyPr anchor="b">
            <a:noAutofit/>
          </a:bodyPr>
          <a:lstStyle>
            <a:lvl1pPr algn="l">
              <a:defRPr sz="5400" b="0" cap="none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4150" y="5029200"/>
            <a:ext cx="5640269" cy="9144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E4C5-FE37-4ED1-931A-177FCAF47279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364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4150" y="1981200"/>
            <a:ext cx="4649412" cy="4191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8439" y="1981200"/>
            <a:ext cx="4649414" cy="4191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143000"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5F39-A3A2-456C-B1D4-9EBA576EF878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67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4150" y="1981200"/>
            <a:ext cx="4646362" cy="76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4150" y="2819400"/>
            <a:ext cx="4646362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 baseline="0"/>
            </a:lvl8pPr>
            <a:lvl9pPr marL="2057400">
              <a:defRPr sz="1600"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51490" y="1981200"/>
            <a:ext cx="4646362" cy="76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51490" y="2819400"/>
            <a:ext cx="4646362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143000"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3929-2441-4E5F-84B7-C0A71C1C33F8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536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CD7F6-3423-4E6A-BE98-609267C8AEE0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35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F4ED-5E91-47CC-B739-374C9B865BA8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8BC10-EF59-D145-B1CA-9351A61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094F42-3248-FE4E-8194-322BC796E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D35744-1E67-AB48-A913-DAFCFC04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E7FA22-7736-6A42-B263-9E7075E4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87CF7-EEB2-A549-8F0E-38F4B516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396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172200"/>
            <a:ext cx="12192127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9" name="Rechteck 8"/>
          <p:cNvSpPr/>
          <p:nvPr/>
        </p:nvSpPr>
        <p:spPr>
          <a:xfrm>
            <a:off x="2" y="0"/>
            <a:ext cx="12192127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0" name="Eine Ecke des Rechtecks abrunden 9"/>
          <p:cNvSpPr/>
          <p:nvPr/>
        </p:nvSpPr>
        <p:spPr bwMode="ltGray">
          <a:xfrm rot="10800000" flipH="1" flipV="1">
            <a:off x="4724044" y="234352"/>
            <a:ext cx="7239423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1" name="Rechteck 10"/>
          <p:cNvSpPr/>
          <p:nvPr/>
        </p:nvSpPr>
        <p:spPr>
          <a:xfrm>
            <a:off x="1" y="1"/>
            <a:ext cx="4724041" cy="61722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352" y="234351"/>
            <a:ext cx="3774846" cy="4642450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82135" y="5029200"/>
            <a:ext cx="3783571" cy="9144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9424-B72A-4DC1-AA00-B62C5CCC1C20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46427" y="465285"/>
            <a:ext cx="6788382" cy="524971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29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0"/>
            <a:ext cx="12192127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8" name="Rechteck 17"/>
          <p:cNvSpPr/>
          <p:nvPr/>
        </p:nvSpPr>
        <p:spPr>
          <a:xfrm>
            <a:off x="7467958" y="4"/>
            <a:ext cx="472404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85205" y="234351"/>
            <a:ext cx="3774846" cy="46424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>
              <a:lnSpc>
                <a:spcPct val="80000"/>
              </a:lnSpc>
            </a:pPr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874987" y="5029200"/>
            <a:ext cx="3783571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Rechteck 19"/>
          <p:cNvSpPr/>
          <p:nvPr/>
        </p:nvSpPr>
        <p:spPr>
          <a:xfrm>
            <a:off x="0" y="6172200"/>
            <a:ext cx="12192127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F89-790F-46A6-B4B7-69521DC264E5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4DA2-3CE4-45BB-9F6F-628A0CFBDB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Eine Ecke des Rechtecks abrunden 20"/>
          <p:cNvSpPr/>
          <p:nvPr/>
        </p:nvSpPr>
        <p:spPr bwMode="ltGray">
          <a:xfrm rot="10800000" flipV="1">
            <a:off x="227072" y="234352"/>
            <a:ext cx="7240885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flipH="1">
            <a:off x="457318" y="465284"/>
            <a:ext cx="6781981" cy="5249717"/>
          </a:xfrm>
          <a:prstGeom prst="round1Rect">
            <a:avLst>
              <a:gd name="adj" fmla="val 4287"/>
            </a:avLst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35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371600">
              <a:defRPr/>
            </a:lvl6pPr>
            <a:lvl7pPr marL="1600200">
              <a:defRPr/>
            </a:lvl7pPr>
            <a:lvl8pPr marL="1828800">
              <a:defRPr baseline="0"/>
            </a:lvl8pPr>
            <a:lvl9pPr marL="2057400">
              <a:defRPr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DD506-14B8-420B-BDB7-FB40CBAAABD1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584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4150" y="582614"/>
            <a:ext cx="8185694" cy="558958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8788E-3951-45AB-8DE7-6D772D698915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08503" y="582614"/>
            <a:ext cx="1951545" cy="558958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7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FEEF0-9267-0141-94EF-F50E37F9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02B32F-EAB1-F643-96E4-CAA8D545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7F77EA-D8F7-1C45-8FD7-451DBA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ECB5-A9E0-C744-92A6-1E270E2E7006}" type="datetime1">
              <a:rPr lang="de-DE" smtClean="0"/>
              <a:t>23.03.2025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B60198-B214-F943-BFC1-77D28EC8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1AC85F-351B-1F4C-8239-3B769BD6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51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E5B5-59C9-4047-A90F-0D468567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CD927E-1EEB-6A40-95AE-5A35015D9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A95A93-CDF5-DE44-A03F-3140090F0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34D304-B443-B24B-A776-C744B92E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69AA-FDE3-0840-BA0E-29234701667C}" type="datetime1">
              <a:rPr lang="de-DE" smtClean="0"/>
              <a:t>23.03.2025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33504E-033E-EB4F-A578-66EDE87C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D2AE0F-57C1-B74C-BEDA-39502309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5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76A88-0FA7-6444-AD83-E6266668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CEE59-C402-BA41-9988-5B78B6A4B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4CD3DF-F5E0-9A40-98C9-4F1B476F2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B15C2-771B-4646-9F06-B0A01BAC4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DF48CE-417D-8241-816E-FE8D81826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F60088-D7EB-A341-8781-D88456B9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D7C7-B6CF-CB41-AE8C-B1D778CA4069}" type="datetime1">
              <a:rPr lang="de-DE" smtClean="0"/>
              <a:t>23.03.2025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B5C3D5-FFD7-6E42-BFE2-2978DD84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6F5240-9B16-4845-B00D-02E275D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FD60F-F0F8-514E-8273-3066F427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B294A2-D45E-284F-89DC-8F438BD3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5B51-63C2-DE4D-9641-10D70A902779}" type="datetime1">
              <a:rPr lang="de-DE" smtClean="0"/>
              <a:t>23.03.2025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395B25-4F91-D649-ADF3-19512DDE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EAEE9A-7D9C-D24A-BED1-F0128F20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6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544229-BA7C-7F40-B2D0-F5CD26A0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2E2C-854B-5043-9F28-81CE84E4CE9E}" type="datetime1">
              <a:rPr lang="de-DE" smtClean="0"/>
              <a:t>23.03.2025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8CFF7A-B719-754A-9AAB-F30DA8D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0415ED-C2DD-BA45-953B-13EB7186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27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08CDE-2030-9441-B082-C8632581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22432F-6016-B640-8CC4-D538D7AE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EBA048-ADA0-0D4F-9766-5BE496C9E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70D3CA-78AD-584B-85C8-10E40BFB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1008-555F-4545-A327-515E964BD9D5}" type="datetime1">
              <a:rPr lang="de-DE" smtClean="0"/>
              <a:t>23.03.2025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87725F-0D5F-0A47-BB92-0889894D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4E64C0-DAD4-B542-86BC-79D3849C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22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E766C-09CC-344C-8668-45F80601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2BE2A9-4158-214B-9977-AB5D1412F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E167A1-D9C3-8E4C-83FD-271AE78E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111A98-24CB-744E-9629-F179357E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3CB-049F-7644-8A09-39BDCB893F51}" type="datetime1">
              <a:rPr lang="de-DE" smtClean="0"/>
              <a:t>23.03.2025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8042FA-DC6A-F54F-B8BF-CD4B0264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46D14-05A8-7349-938B-31FFDC2C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82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4463E67-82A0-7245-A498-F74BA9CE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D40BA4-4F90-FB47-8A52-1E5015AC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4CE06-DFC0-0644-9FAE-9F9D8E5C1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6378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D7A56E-96F8-AB4E-B374-24737CBA3C80}" type="datetime1">
              <a:rPr lang="de-DE" smtClean="0"/>
              <a:pPr/>
              <a:t>23.03.2025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D69B09-9B0E-6740-A4A5-40EA8FE0C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302" y="6356350"/>
            <a:ext cx="6227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6B963E-5F8E-E64B-962C-EFF75FEAB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7418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C48684-6AA6-554B-B7CE-DFCA1582D8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4655C19-EF02-2043-A55E-B8C9D5E3A61D}"/>
              </a:ext>
            </a:extLst>
          </p:cNvPr>
          <p:cNvSpPr txBox="1">
            <a:spLocks/>
          </p:cNvSpPr>
          <p:nvPr userDrawn="1"/>
        </p:nvSpPr>
        <p:spPr>
          <a:xfrm>
            <a:off x="8499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86B64B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CC43457-7637-DE4C-B0AE-DD4B1E42577A}"/>
              </a:ext>
            </a:extLst>
          </p:cNvPr>
          <p:cNvSpPr txBox="1">
            <a:spLocks/>
          </p:cNvSpPr>
          <p:nvPr userDrawn="1"/>
        </p:nvSpPr>
        <p:spPr>
          <a:xfrm>
            <a:off x="803032" y="6356350"/>
            <a:ext cx="2012584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 err="1">
                <a:solidFill>
                  <a:srgbClr val="86B64B"/>
                </a:solidFill>
              </a:rPr>
              <a:t>wildoekologie-heute.de</a:t>
            </a:r>
            <a:endParaRPr lang="de-DE" b="1" dirty="0">
              <a:solidFill>
                <a:srgbClr val="86B64B"/>
              </a:solidFill>
            </a:endParaRPr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AC6E7360-774F-7C4D-BEA3-FC93283743EE}"/>
              </a:ext>
            </a:extLst>
          </p:cNvPr>
          <p:cNvSpPr/>
          <p:nvPr userDrawn="1"/>
        </p:nvSpPr>
        <p:spPr>
          <a:xfrm flipV="1">
            <a:off x="11379608" y="6404030"/>
            <a:ext cx="0" cy="247107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490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477000"/>
            <a:ext cx="11963467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9" name="Rechteck 8"/>
          <p:cNvSpPr/>
          <p:nvPr/>
        </p:nvSpPr>
        <p:spPr>
          <a:xfrm>
            <a:off x="11963468" y="6477000"/>
            <a:ext cx="228533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7" name="Rechteck 6"/>
          <p:cNvSpPr/>
          <p:nvPr/>
        </p:nvSpPr>
        <p:spPr>
          <a:xfrm>
            <a:off x="2" y="0"/>
            <a:ext cx="12192000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0" name="Eine Ecke des Rechtecks abrunden 9"/>
          <p:cNvSpPr/>
          <p:nvPr/>
        </p:nvSpPr>
        <p:spPr>
          <a:xfrm>
            <a:off x="0" y="228600"/>
            <a:ext cx="11964993" cy="6248400"/>
          </a:xfrm>
          <a:prstGeom prst="round1Rect">
            <a:avLst>
              <a:gd name="adj" fmla="val 45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4150" y="563562"/>
            <a:ext cx="9603701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4150" y="1981200"/>
            <a:ext cx="9603703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916134" y="6248400"/>
            <a:ext cx="109174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38522C3-BCE7-448C-B722-2D7CCFA9B006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94150" y="6248400"/>
            <a:ext cx="746954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135651" y="6248400"/>
            <a:ext cx="762201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937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hyperlink" Target="../&#214;JV%20NRW/Fibel/fibel-wildschaden_final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hyperlink" Target="../Artikel/Wald-Wild-Konflikt/trotha_&#246;jv2010-%20oekonom_bedeutung_von_wildschaeden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wald-prinz.de/wildschaeden-im-wald-das-kosten-sie-wirklich/438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deutsches-jagdportal.de/portal/index.php/blog/item/362-anspruch-auf-erhoehung-des-rotwildabschusses-im-abschussplan-des-benachbarten-eigenjagdrevier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sv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sv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web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web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wf2020.kwf-online.de/bewertung-von-wildschaeden-im-wald/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11" Type="http://schemas.openxmlformats.org/officeDocument/2006/relationships/image" Target="../media/image179.jpeg"/><Relationship Id="rId5" Type="http://schemas.openxmlformats.org/officeDocument/2006/relationships/image" Target="../media/image173.jpeg"/><Relationship Id="rId10" Type="http://schemas.openxmlformats.org/officeDocument/2006/relationships/image" Target="../media/image178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105C04D-7F62-9543-8461-F6B63DF20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5529" y="322729"/>
            <a:ext cx="4132729" cy="429372"/>
          </a:xfrm>
        </p:spPr>
        <p:txBody>
          <a:bodyPr/>
          <a:lstStyle/>
          <a:p>
            <a:r>
              <a:rPr lang="de-DE" dirty="0"/>
              <a:t>Waldjäger-Lehrgang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fld id="{EE1BC0C2-C20F-1D47-A5D3-3C96DBBDCBBD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4EA4-EBF1-2A40-B965-39C326A9E55B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23E5E1F-7610-7F5C-A9E1-BCAC0A282CF6}"/>
              </a:ext>
            </a:extLst>
          </p:cNvPr>
          <p:cNvSpPr txBox="1">
            <a:spLocks/>
          </p:cNvSpPr>
          <p:nvPr/>
        </p:nvSpPr>
        <p:spPr>
          <a:xfrm>
            <a:off x="3276599" y="1484569"/>
            <a:ext cx="5437095" cy="6042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5400" dirty="0"/>
              <a:t>Waldwildschäden</a:t>
            </a:r>
          </a:p>
        </p:txBody>
      </p:sp>
    </p:spTree>
    <p:extLst>
      <p:ext uri="{BB962C8B-B14F-4D97-AF65-F5344CB8AC3E}">
        <p14:creationId xmlns:p14="http://schemas.microsoft.com/office/powerpoint/2010/main" val="1980200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858CB7-75D5-8D92-E7EB-92AA80C5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3988" y="6356350"/>
            <a:ext cx="1044038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64D406-7D82-ED44-3F6F-9C36DD9C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10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8431A5-17FE-7EF6-328F-6198E49246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042" y="560293"/>
            <a:ext cx="4533945" cy="4715435"/>
          </a:xfrm>
          <a:prstGeom prst="rect">
            <a:avLst/>
          </a:prstGeom>
        </p:spPr>
      </p:pic>
      <p:sp>
        <p:nvSpPr>
          <p:cNvPr id="11" name="Freihandform 5">
            <a:extLst>
              <a:ext uri="{FF2B5EF4-FFF2-40B4-BE49-F238E27FC236}">
                <a16:creationId xmlns:a16="http://schemas.microsoft.com/office/drawing/2014/main" id="{60CEF87E-CA29-942B-409B-2C422D37D839}"/>
              </a:ext>
            </a:extLst>
          </p:cNvPr>
          <p:cNvSpPr>
            <a:spLocks/>
          </p:cNvSpPr>
          <p:nvPr/>
        </p:nvSpPr>
        <p:spPr bwMode="auto">
          <a:xfrm>
            <a:off x="2012373" y="5444524"/>
            <a:ext cx="1765333" cy="371513"/>
          </a:xfrm>
          <a:custGeom>
            <a:avLst/>
            <a:gdLst>
              <a:gd name="T0" fmla="*/ 2401608 w 21600"/>
              <a:gd name="T1" fmla="*/ 0 h 21600"/>
              <a:gd name="T2" fmla="*/ 4803216 w 21600"/>
              <a:gd name="T3" fmla="*/ 231923 h 21600"/>
              <a:gd name="T4" fmla="*/ 2401608 w 21600"/>
              <a:gd name="T5" fmla="*/ 463846 h 21600"/>
              <a:gd name="T6" fmla="*/ 0 w 21600"/>
              <a:gd name="T7" fmla="*/ 23192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Breckerfeld 2025</a:t>
            </a:r>
          </a:p>
        </p:txBody>
      </p:sp>
      <p:sp>
        <p:nvSpPr>
          <p:cNvPr id="12" name="Freihandform 5">
            <a:extLst>
              <a:ext uri="{FF2B5EF4-FFF2-40B4-BE49-F238E27FC236}">
                <a16:creationId xmlns:a16="http://schemas.microsoft.com/office/drawing/2014/main" id="{1CA3952D-6BCB-9269-23CD-6C1F889FA3D5}"/>
              </a:ext>
            </a:extLst>
          </p:cNvPr>
          <p:cNvSpPr>
            <a:spLocks/>
          </p:cNvSpPr>
          <p:nvPr/>
        </p:nvSpPr>
        <p:spPr bwMode="auto">
          <a:xfrm>
            <a:off x="6975661" y="5444525"/>
            <a:ext cx="1491412" cy="371513"/>
          </a:xfrm>
          <a:custGeom>
            <a:avLst/>
            <a:gdLst>
              <a:gd name="T0" fmla="*/ 2401608 w 21600"/>
              <a:gd name="T1" fmla="*/ 0 h 21600"/>
              <a:gd name="T2" fmla="*/ 4803216 w 21600"/>
              <a:gd name="T3" fmla="*/ 231923 h 21600"/>
              <a:gd name="T4" fmla="*/ 2401608 w 21600"/>
              <a:gd name="T5" fmla="*/ 463846 h 21600"/>
              <a:gd name="T6" fmla="*/ 0 w 21600"/>
              <a:gd name="T7" fmla="*/ 23192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Sundern 2022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926A615-91FD-5154-553F-E5AF95B2C4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553" y="567763"/>
            <a:ext cx="3530974" cy="47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22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A48E7-F7B1-9703-41D4-9197EA4F5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E28419-7085-C111-0AD8-CDC1EE24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3F8436-077D-C903-010A-4A8E8F76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11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33EA7CB-5955-6495-5868-17A0BB6A4AA0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4872B10-531B-8009-C8CF-46F01185E3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06099" y="162870"/>
            <a:ext cx="5379801" cy="67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7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12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0C59E00-1004-D585-46D3-7E694E19631E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771B1C-83F0-0FC1-33E5-B1847F286E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683713" y="-269887"/>
            <a:ext cx="4622598" cy="73202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A7BCFB6-C81B-FFB8-BA00-DC80CF2DA0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11" y="2461356"/>
            <a:ext cx="2430147" cy="32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2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13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100F44A-0449-122D-2DB2-06A8477180FC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sp>
        <p:nvSpPr>
          <p:cNvPr id="7" name="Freihandform 9">
            <a:extLst>
              <a:ext uri="{FF2B5EF4-FFF2-40B4-BE49-F238E27FC236}">
                <a16:creationId xmlns:a16="http://schemas.microsoft.com/office/drawing/2014/main" id="{0B8B742C-9503-72DE-594D-6C3828B37133}"/>
              </a:ext>
            </a:extLst>
          </p:cNvPr>
          <p:cNvSpPr>
            <a:spLocks/>
          </p:cNvSpPr>
          <p:nvPr/>
        </p:nvSpPr>
        <p:spPr bwMode="auto">
          <a:xfrm>
            <a:off x="214512" y="988260"/>
            <a:ext cx="4801369" cy="1294843"/>
          </a:xfrm>
          <a:custGeom>
            <a:avLst/>
            <a:gdLst>
              <a:gd name="T0" fmla="*/ 3262421 w 21600"/>
              <a:gd name="T1" fmla="*/ 0 h 21600"/>
              <a:gd name="T2" fmla="*/ 6524841 w 21600"/>
              <a:gd name="T3" fmla="*/ 385812 h 21600"/>
              <a:gd name="T4" fmla="*/ 3262421 w 21600"/>
              <a:gd name="T5" fmla="*/ 771623 h 21600"/>
              <a:gd name="T6" fmla="*/ 0 w 21600"/>
              <a:gd name="T7" fmla="*/ 385812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6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Eingesparte Kosten und </a:t>
            </a:r>
          </a:p>
          <a:p>
            <a:r>
              <a:rPr lang="de-DE" altLang="de-DE" sz="26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Risikominimierung durch </a:t>
            </a:r>
          </a:p>
          <a:p>
            <a:r>
              <a:rPr lang="de-DE" altLang="de-DE" sz="26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Naturverjüngung anstatt…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1559B3-2381-567E-9DD7-8E4E081AD0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2348880"/>
            <a:ext cx="4680520" cy="35103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F2DD9A9-24D0-3A79-2C43-1A488FC1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8811" y="890936"/>
            <a:ext cx="3496276" cy="253651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67F5DF2-2C8B-546A-B9BC-20BC5ED9CBA2}"/>
              </a:ext>
            </a:extLst>
          </p:cNvPr>
          <p:cNvSpPr/>
          <p:nvPr/>
        </p:nvSpPr>
        <p:spPr>
          <a:xfrm>
            <a:off x="5623889" y="3615650"/>
            <a:ext cx="575073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2600" dirty="0">
                <a:solidFill>
                  <a:prstClr val="white"/>
                </a:solidFill>
                <a:ea typeface="Microsoft YaHei" panose="020B0503020204020204" pitchFamily="34" charset="-122"/>
              </a:rPr>
              <a:t>…Pflanzung und Forstschutz:</a:t>
            </a:r>
          </a:p>
          <a:p>
            <a:r>
              <a:rPr lang="de-DE" altLang="de-DE" sz="2600" dirty="0">
                <a:solidFill>
                  <a:prstClr val="white"/>
                </a:solidFill>
                <a:ea typeface="Microsoft YaHei" panose="020B0503020204020204" pitchFamily="34" charset="-122"/>
              </a:rPr>
              <a:t> </a:t>
            </a:r>
          </a:p>
          <a:p>
            <a:r>
              <a:rPr lang="de-DE" altLang="de-DE" sz="2600" b="1" u="sng" dirty="0">
                <a:solidFill>
                  <a:prstClr val="white"/>
                </a:solidFill>
                <a:ea typeface="Microsoft YaHei" panose="020B0503020204020204" pitchFamily="34" charset="-122"/>
              </a:rPr>
              <a:t>120 € - 140 € /ha/ 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5BF9A18-9B3A-D0F5-9A70-8886AF3B8EC9}"/>
              </a:ext>
            </a:extLst>
          </p:cNvPr>
          <p:cNvSpPr/>
          <p:nvPr/>
        </p:nvSpPr>
        <p:spPr>
          <a:xfrm>
            <a:off x="9766323" y="5243717"/>
            <a:ext cx="197791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cap="small" dirty="0" err="1">
                <a:solidFill>
                  <a:prstClr val="white"/>
                </a:solidFill>
                <a:ea typeface="Microsoft YaHei" panose="020B0503020204020204" pitchFamily="34" charset="-122"/>
              </a:rPr>
              <a:t>Illerich</a:t>
            </a:r>
            <a:r>
              <a:rPr lang="de-DE" altLang="de-DE" sz="1400" cap="small" dirty="0">
                <a:solidFill>
                  <a:prstClr val="white"/>
                </a:solidFill>
                <a:ea typeface="Microsoft YaHei" panose="020B0503020204020204" pitchFamily="34" charset="-122"/>
              </a:rPr>
              <a:t> 1998</a:t>
            </a:r>
          </a:p>
          <a:p>
            <a:r>
              <a:rPr lang="de-DE" altLang="de-DE" sz="1400" cap="small" dirty="0" err="1">
                <a:solidFill>
                  <a:prstClr val="white"/>
                </a:solidFill>
                <a:ea typeface="Microsoft YaHei" panose="020B0503020204020204" pitchFamily="34" charset="-122"/>
              </a:rPr>
              <a:t>Möhring&amp;Kornder</a:t>
            </a:r>
            <a:r>
              <a:rPr lang="de-DE" altLang="de-DE" sz="1400" cap="small" dirty="0">
                <a:solidFill>
                  <a:prstClr val="white"/>
                </a:solidFill>
                <a:ea typeface="Microsoft YaHei" panose="020B0503020204020204" pitchFamily="34" charset="-122"/>
              </a:rPr>
              <a:t> 2014 </a:t>
            </a:r>
          </a:p>
          <a:p>
            <a:r>
              <a:rPr lang="de-DE" altLang="de-DE" sz="1400" cap="small" dirty="0" err="1">
                <a:solidFill>
                  <a:prstClr val="white"/>
                </a:solidFill>
                <a:ea typeface="Microsoft YaHei" panose="020B0503020204020204" pitchFamily="34" charset="-122"/>
              </a:rPr>
              <a:t>Claesen&amp;Knoke</a:t>
            </a:r>
            <a:r>
              <a:rPr lang="de-DE" altLang="de-DE" sz="1400" cap="small" dirty="0">
                <a:solidFill>
                  <a:prstClr val="white"/>
                </a:solidFill>
                <a:ea typeface="Microsoft YaHei" panose="020B0503020204020204" pitchFamily="34" charset="-122"/>
              </a:rPr>
              <a:t> 2014</a:t>
            </a:r>
          </a:p>
          <a:p>
            <a:r>
              <a:rPr lang="de-DE" altLang="de-DE" sz="1400" cap="small" dirty="0" err="1">
                <a:solidFill>
                  <a:prstClr val="white"/>
                </a:solidFill>
                <a:ea typeface="Microsoft YaHei" panose="020B0503020204020204" pitchFamily="34" charset="-122"/>
              </a:rPr>
              <a:t>Heute&amp;Straubinger</a:t>
            </a:r>
            <a:r>
              <a:rPr lang="de-DE" altLang="de-DE" sz="1400" cap="small" dirty="0">
                <a:solidFill>
                  <a:prstClr val="white"/>
                </a:solidFill>
                <a:ea typeface="Microsoft YaHei" panose="020B0503020204020204" pitchFamily="34" charset="-122"/>
              </a:rPr>
              <a:t> 2022</a:t>
            </a:r>
          </a:p>
          <a:p>
            <a:endParaRPr lang="de-DE" altLang="de-DE" b="1" u="sng" dirty="0">
              <a:solidFill>
                <a:prstClr val="white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A1829-F733-C633-B33D-B69E1B19F1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11"/>
          <a:stretch/>
        </p:blipFill>
        <p:spPr>
          <a:xfrm>
            <a:off x="8938019" y="890936"/>
            <a:ext cx="1309404" cy="21392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0D8675C-1C5A-74FA-358F-5009C5420B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5254" y="868616"/>
            <a:ext cx="1663873" cy="21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6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14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3FBD546-3829-EC77-A1AB-E35867DE667D}"/>
              </a:ext>
            </a:extLst>
          </p:cNvPr>
          <p:cNvSpPr/>
          <p:nvPr/>
        </p:nvSpPr>
        <p:spPr>
          <a:xfrm>
            <a:off x="632091" y="881188"/>
            <a:ext cx="24572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2400" dirty="0">
                <a:solidFill>
                  <a:prstClr val="white"/>
                </a:solidFill>
                <a:ea typeface="Microsoft YaHei" panose="020B0503020204020204" pitchFamily="34" charset="-122"/>
              </a:rPr>
              <a:t>Kosten für Anlage </a:t>
            </a:r>
          </a:p>
          <a:p>
            <a:r>
              <a:rPr lang="de-DE" altLang="de-DE" sz="2400" dirty="0">
                <a:solidFill>
                  <a:prstClr val="white"/>
                </a:solidFill>
                <a:ea typeface="Microsoft YaHei" panose="020B0503020204020204" pitchFamily="34" charset="-122"/>
              </a:rPr>
              <a:t>eines Hektars</a:t>
            </a:r>
          </a:p>
          <a:p>
            <a:r>
              <a:rPr lang="de-DE" altLang="de-DE" sz="2400" dirty="0">
                <a:solidFill>
                  <a:prstClr val="white"/>
                </a:solidFill>
                <a:ea typeface="Microsoft YaHei" panose="020B0503020204020204" pitchFamily="34" charset="-122"/>
              </a:rPr>
              <a:t>Kultur im Zaun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EC555B-D583-3795-4974-9CDEA84C84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862" y="991361"/>
            <a:ext cx="3744416" cy="498784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7B69BC-6A67-E62B-2797-2227360E8352}"/>
              </a:ext>
            </a:extLst>
          </p:cNvPr>
          <p:cNvSpPr txBox="1"/>
          <p:nvPr/>
        </p:nvSpPr>
        <p:spPr>
          <a:xfrm>
            <a:off x="7542838" y="988910"/>
            <a:ext cx="4069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9,50 € pro laufendem Meter</a:t>
            </a:r>
          </a:p>
          <a:p>
            <a:endParaRPr lang="de-DE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Somit kostet ein Hektar Zaunbau 3.800 € (netto)/ </a:t>
            </a:r>
          </a:p>
          <a:p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de-DE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4.500 € (brutto)</a:t>
            </a:r>
          </a:p>
          <a:p>
            <a:endParaRPr lang="de-DE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Marienheide</a:t>
            </a: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2021)</a:t>
            </a:r>
            <a:endParaRPr lang="de-DE" sz="1600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78BE324F-FC1C-3798-0ACF-437E0F2CE770}"/>
              </a:ext>
            </a:extLst>
          </p:cNvPr>
          <p:cNvSpPr txBox="1">
            <a:spLocks/>
          </p:cNvSpPr>
          <p:nvPr/>
        </p:nvSpPr>
        <p:spPr>
          <a:xfrm>
            <a:off x="9151297" y="5289935"/>
            <a:ext cx="2633335" cy="549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Vgl. Oppermann 2020)</a:t>
            </a:r>
          </a:p>
        </p:txBody>
      </p:sp>
    </p:spTree>
    <p:extLst>
      <p:ext uri="{BB962C8B-B14F-4D97-AF65-F5344CB8AC3E}">
        <p14:creationId xmlns:p14="http://schemas.microsoft.com/office/powerpoint/2010/main" val="117280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15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1C5CD-3748-1D68-0C12-B07A2E7066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895" y="1562554"/>
            <a:ext cx="2743199" cy="271157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0C2F291-8159-1AA2-64F3-D882D772408D}"/>
              </a:ext>
            </a:extLst>
          </p:cNvPr>
          <p:cNvSpPr txBox="1"/>
          <p:nvPr/>
        </p:nvSpPr>
        <p:spPr>
          <a:xfrm>
            <a:off x="4393838" y="910398"/>
            <a:ext cx="2127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Bau: </a:t>
            </a:r>
            <a:r>
              <a:rPr lang="de-DE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4.500 € </a:t>
            </a:r>
            <a:endParaRPr lang="de-DE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A3D1FB-327E-90D8-48FD-9AE7E894F57E}"/>
              </a:ext>
            </a:extLst>
          </p:cNvPr>
          <p:cNvSpPr txBox="1"/>
          <p:nvPr/>
        </p:nvSpPr>
        <p:spPr>
          <a:xfrm>
            <a:off x="3554507" y="1607969"/>
            <a:ext cx="2393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Kontrollen/ Wartung: 500</a:t>
            </a:r>
            <a:r>
              <a:rPr lang="de-DE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€</a:t>
            </a:r>
            <a:endParaRPr lang="de-DE" sz="24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B048C3-160C-B99B-BA1D-C2CDD6B036FB}"/>
              </a:ext>
            </a:extLst>
          </p:cNvPr>
          <p:cNvSpPr txBox="1"/>
          <p:nvPr/>
        </p:nvSpPr>
        <p:spPr>
          <a:xfrm>
            <a:off x="4899213" y="3063656"/>
            <a:ext cx="23935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Abbau/ Entsorgung:</a:t>
            </a:r>
          </a:p>
          <a:p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1.000</a:t>
            </a:r>
            <a:r>
              <a:rPr lang="de-DE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€</a:t>
            </a:r>
            <a:endParaRPr lang="de-DE" sz="2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ACC7C9-BC79-7CFB-28F5-1416B236B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77191" y="1398989"/>
            <a:ext cx="2708889" cy="302110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5D657CC-996E-CA98-8470-56859800C57B}"/>
              </a:ext>
            </a:extLst>
          </p:cNvPr>
          <p:cNvSpPr txBox="1"/>
          <p:nvPr/>
        </p:nvSpPr>
        <p:spPr>
          <a:xfrm>
            <a:off x="10336306" y="5718593"/>
            <a:ext cx="1506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Heute 2022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FD5AE65-1053-54EC-B6F7-F5BFB2646067}"/>
              </a:ext>
            </a:extLst>
          </p:cNvPr>
          <p:cNvCxnSpPr>
            <a:cxnSpLocks/>
          </p:cNvCxnSpPr>
          <p:nvPr/>
        </p:nvCxnSpPr>
        <p:spPr>
          <a:xfrm>
            <a:off x="3735421" y="4274132"/>
            <a:ext cx="2584697" cy="1014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C7D04145-E49E-4DA0-5482-259A93188A4B}"/>
              </a:ext>
            </a:extLst>
          </p:cNvPr>
          <p:cNvSpPr txBox="1"/>
          <p:nvPr/>
        </p:nvSpPr>
        <p:spPr>
          <a:xfrm>
            <a:off x="4619459" y="4423225"/>
            <a:ext cx="2127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6.000 € </a:t>
            </a:r>
            <a:endParaRPr lang="de-DE" sz="2800" b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A17FBF6-3FBC-DC81-FE85-8BBB4817BB6D}"/>
              </a:ext>
            </a:extLst>
          </p:cNvPr>
          <p:cNvSpPr txBox="1"/>
          <p:nvPr/>
        </p:nvSpPr>
        <p:spPr>
          <a:xfrm>
            <a:off x="3532094" y="5026577"/>
            <a:ext cx="4101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(600 </a:t>
            </a:r>
            <a:r>
              <a:rPr lang="de-DE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 pro Jahr und Hektar)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931835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16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-154467" y="2393891"/>
            <a:ext cx="3798242" cy="499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200" b="0" dirty="0"/>
              <a:t>Bei derzeitiger Wilddichte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5D657CC-996E-CA98-8470-56859800C57B}"/>
              </a:ext>
            </a:extLst>
          </p:cNvPr>
          <p:cNvSpPr txBox="1"/>
          <p:nvPr/>
        </p:nvSpPr>
        <p:spPr>
          <a:xfrm>
            <a:off x="9846352" y="3968203"/>
            <a:ext cx="224507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dirty="0" err="1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Heute&amp;Straubinger</a:t>
            </a:r>
            <a:r>
              <a:rPr lang="de-DE" sz="1500" dirty="0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2022</a:t>
            </a:r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0DBE11D-B1BF-46D4-A13D-DF3E58497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5"/>
          <a:stretch/>
        </p:blipFill>
        <p:spPr>
          <a:xfrm>
            <a:off x="3357282" y="1076747"/>
            <a:ext cx="4634754" cy="227929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AC9E791-E354-51E9-4F1A-D06394F7B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282" y="3429000"/>
            <a:ext cx="4638067" cy="1948578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0D4C67CB-E598-68FF-CFDA-B926B31751D0}"/>
              </a:ext>
            </a:extLst>
          </p:cNvPr>
          <p:cNvSpPr txBox="1">
            <a:spLocks/>
          </p:cNvSpPr>
          <p:nvPr/>
        </p:nvSpPr>
        <p:spPr>
          <a:xfrm>
            <a:off x="186192" y="236634"/>
            <a:ext cx="5268453" cy="499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400" b="0" dirty="0"/>
              <a:t>Wiederbewaldung - Kosten pro Hektar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EE0D57A-B4F1-E6A9-D41B-7BD9A75DEE90}"/>
              </a:ext>
            </a:extLst>
          </p:cNvPr>
          <p:cNvSpPr txBox="1">
            <a:spLocks/>
          </p:cNvSpPr>
          <p:nvPr/>
        </p:nvSpPr>
        <p:spPr>
          <a:xfrm>
            <a:off x="186192" y="4301421"/>
            <a:ext cx="3365869" cy="499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200" b="0" dirty="0"/>
              <a:t>Bei angepasster Dichte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B1615D5-3A53-36AA-0F41-28EA35A27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935" y="2961652"/>
            <a:ext cx="3919219" cy="93469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CD79C61-F56F-A34D-FBA4-67F87390C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3851" y="4339056"/>
            <a:ext cx="2141384" cy="14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54A90-ADD3-5EE3-0B1B-107DBBFC6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81" y="777394"/>
            <a:ext cx="6145343" cy="847750"/>
          </a:xfrm>
        </p:spPr>
        <p:txBody>
          <a:bodyPr>
            <a:normAutofit/>
          </a:bodyPr>
          <a:lstStyle/>
          <a:p>
            <a:pPr algn="l"/>
            <a:r>
              <a:rPr lang="de-DE" sz="2400" dirty="0"/>
              <a:t>Was kostet uns falsche Bejagung? </a:t>
            </a:r>
            <a:br>
              <a:rPr lang="de-DE" sz="2400" dirty="0"/>
            </a:br>
            <a:r>
              <a:rPr lang="de-DE" sz="2400" dirty="0"/>
              <a:t>Wie viele Rehe können/wollen wir uns leisten?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3B1EA7-1129-EAC7-2FE0-99458E8C0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10078"/>
            <a:ext cx="8473440" cy="913545"/>
          </a:xfrm>
        </p:spPr>
        <p:txBody>
          <a:bodyPr>
            <a:normAutofit fontScale="92500"/>
          </a:bodyPr>
          <a:lstStyle/>
          <a:p>
            <a:pPr lvl="1"/>
            <a:r>
              <a:rPr lang="de-DE" dirty="0"/>
              <a:t>1 Reh frisst pro Tag ca. 3 kg--  pro Jahr = 1 Tonne</a:t>
            </a:r>
          </a:p>
          <a:p>
            <a:pPr lvl="1"/>
            <a:r>
              <a:rPr lang="de-DE" dirty="0"/>
              <a:t>Revier Burbach 220 ha, 88 erlegte Rehe =  88 Tonnen eingespart</a:t>
            </a:r>
          </a:p>
          <a:p>
            <a:pPr marL="457200" lvl="1" indent="0">
              <a:buNone/>
            </a:pPr>
            <a:endParaRPr lang="de-DE" dirty="0"/>
          </a:p>
          <a:p>
            <a:pPr marL="2286000" lvl="5" indent="0">
              <a:buNone/>
            </a:pPr>
            <a:endParaRPr lang="de-DE" sz="1600" b="1" u="sng" dirty="0">
              <a:solidFill>
                <a:srgbClr val="FF00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06E250-31B9-5ABE-90D2-C6003B99B0A1}"/>
              </a:ext>
            </a:extLst>
          </p:cNvPr>
          <p:cNvSpPr txBox="1"/>
          <p:nvPr/>
        </p:nvSpPr>
        <p:spPr>
          <a:xfrm>
            <a:off x="10021943" y="6385117"/>
            <a:ext cx="290456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700" dirty="0">
                <a:solidFill>
                  <a:schemeClr val="bg1"/>
                </a:solidFill>
              </a:rPr>
              <a:t>Förster 2024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3DDCB4-1CAE-FB63-D9C9-54596D5E123B}"/>
              </a:ext>
            </a:extLst>
          </p:cNvPr>
          <p:cNvSpPr txBox="1"/>
          <p:nvPr/>
        </p:nvSpPr>
        <p:spPr>
          <a:xfrm>
            <a:off x="497542" y="243054"/>
            <a:ext cx="610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u="sng" dirty="0">
                <a:solidFill>
                  <a:schemeClr val="bg1"/>
                </a:solidFill>
              </a:rPr>
              <a:t>Jagdgenossenschaft Burbach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CEA3DA-3D52-A1D5-C5F8-C2E15B4CF851}"/>
              </a:ext>
            </a:extLst>
          </p:cNvPr>
          <p:cNvSpPr txBox="1"/>
          <p:nvPr/>
        </p:nvSpPr>
        <p:spPr>
          <a:xfrm>
            <a:off x="71120" y="2861104"/>
            <a:ext cx="10911840" cy="89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 Pflanzen aufgerechnet: 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88.000 kg/0,2kg (Gewicht pro Pflanze) = 440.000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Stk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x 2 € (Kosten pro Pflanze)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2FCAD7-B6A2-E3DB-44E1-E868FF9D3C94}"/>
              </a:ext>
            </a:extLst>
          </p:cNvPr>
          <p:cNvSpPr txBox="1"/>
          <p:nvPr/>
        </p:nvSpPr>
        <p:spPr>
          <a:xfrm>
            <a:off x="1647282" y="5115812"/>
            <a:ext cx="5079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lang="de-DE" sz="2400" dirty="0">
                <a:solidFill>
                  <a:schemeClr val="bg1"/>
                </a:solidFill>
                <a:latin typeface="Trebuchet MS" panose="020B0603020202020204"/>
              </a:rPr>
              <a:t>Schaden p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100 ha:   400.000 €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F5EEA68-9DD3-08B1-5256-CA8FDCC5565E}"/>
              </a:ext>
            </a:extLst>
          </p:cNvPr>
          <p:cNvSpPr txBox="1"/>
          <p:nvPr/>
        </p:nvSpPr>
        <p:spPr>
          <a:xfrm>
            <a:off x="1617027" y="5553928"/>
            <a:ext cx="5079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lang="de-DE" sz="2400" dirty="0">
                <a:solidFill>
                  <a:schemeClr val="bg1"/>
                </a:solidFill>
                <a:latin typeface="Trebuchet MS" panose="020B0603020202020204"/>
              </a:rPr>
              <a:t>Jagdpacht pro 100 ha:     2800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€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FDDE76B-2E35-DA34-5888-145B6DF646D7}"/>
              </a:ext>
            </a:extLst>
          </p:cNvPr>
          <p:cNvSpPr txBox="1"/>
          <p:nvPr/>
        </p:nvSpPr>
        <p:spPr>
          <a:xfrm>
            <a:off x="4575361" y="6099477"/>
            <a:ext cx="2151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397.200 €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CC34725-8F9C-74E7-5562-11F9BAC214C9}"/>
              </a:ext>
            </a:extLst>
          </p:cNvPr>
          <p:cNvCxnSpPr/>
          <p:nvPr/>
        </p:nvCxnSpPr>
        <p:spPr>
          <a:xfrm>
            <a:off x="2169459" y="6099477"/>
            <a:ext cx="4557431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4D0F74FA-7790-EA6E-2188-17673D858019}"/>
              </a:ext>
            </a:extLst>
          </p:cNvPr>
          <p:cNvSpPr txBox="1"/>
          <p:nvPr/>
        </p:nvSpPr>
        <p:spPr>
          <a:xfrm>
            <a:off x="-906435" y="4061679"/>
            <a:ext cx="1048511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0" marR="0" lvl="5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de-DE" sz="2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Pflanzen im Wert von ca. 880.000 € aufgefressen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E77C37DC-DB3B-6B59-015F-146A8E230BF7}"/>
              </a:ext>
            </a:extLst>
          </p:cNvPr>
          <p:cNvSpPr/>
          <p:nvPr/>
        </p:nvSpPr>
        <p:spPr>
          <a:xfrm>
            <a:off x="772160" y="4061679"/>
            <a:ext cx="481404" cy="390429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84274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  <p:bldP spid="12" grpId="0"/>
      <p:bldP spid="13" grpId="0"/>
      <p:bldP spid="6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18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1222662" y="2568387"/>
            <a:ext cx="2711446" cy="499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200" b="0" dirty="0"/>
              <a:t>2000 € oder 18.000 €?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0D4C67CB-E598-68FF-CFDA-B926B31751D0}"/>
              </a:ext>
            </a:extLst>
          </p:cNvPr>
          <p:cNvSpPr txBox="1">
            <a:spLocks/>
          </p:cNvSpPr>
          <p:nvPr/>
        </p:nvSpPr>
        <p:spPr>
          <a:xfrm>
            <a:off x="186192" y="236634"/>
            <a:ext cx="5268453" cy="499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400" b="0" dirty="0"/>
              <a:t>Wiederbewaldung - Kosten pro Hektar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EE0D57A-B4F1-E6A9-D41B-7BD9A75DEE90}"/>
              </a:ext>
            </a:extLst>
          </p:cNvPr>
          <p:cNvSpPr txBox="1">
            <a:spLocks/>
          </p:cNvSpPr>
          <p:nvPr/>
        </p:nvSpPr>
        <p:spPr>
          <a:xfrm>
            <a:off x="403411" y="1176289"/>
            <a:ext cx="4349949" cy="951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400" b="0" dirty="0"/>
              <a:t>In Deutschland sind 8 </a:t>
            </a:r>
            <a:r>
              <a:rPr lang="de-DE" sz="2400" b="0" dirty="0" err="1"/>
              <a:t>Mio</a:t>
            </a:r>
            <a:r>
              <a:rPr lang="de-DE" sz="2400" b="0" dirty="0"/>
              <a:t> Hektar Wald (von 11,4) „ohne gesicherte Verjüngung (BWI 3) …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FDF037-63CB-7D7D-552D-9AD4E87A7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981" y="1176289"/>
            <a:ext cx="4349948" cy="502579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45255B8-AEEF-B22D-4C60-9A74D33BEDB8}"/>
              </a:ext>
            </a:extLst>
          </p:cNvPr>
          <p:cNvSpPr txBox="1"/>
          <p:nvPr/>
        </p:nvSpPr>
        <p:spPr>
          <a:xfrm>
            <a:off x="186192" y="3643128"/>
            <a:ext cx="2230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16.000.000.000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C5D62B4-0E1D-0B8D-C052-953B68958938}"/>
              </a:ext>
            </a:extLst>
          </p:cNvPr>
          <p:cNvSpPr txBox="1"/>
          <p:nvPr/>
        </p:nvSpPr>
        <p:spPr>
          <a:xfrm>
            <a:off x="3045745" y="3643127"/>
            <a:ext cx="2501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144.000.000.000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B71E0CF3-1699-1D3E-B77E-DA20E59CCB80}"/>
              </a:ext>
            </a:extLst>
          </p:cNvPr>
          <p:cNvSpPr/>
          <p:nvPr/>
        </p:nvSpPr>
        <p:spPr>
          <a:xfrm rot="3706303">
            <a:off x="3431359" y="3184015"/>
            <a:ext cx="523472" cy="266075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BBB6A3-40E9-7FC2-83F4-7750D4BBDB51}"/>
              </a:ext>
            </a:extLst>
          </p:cNvPr>
          <p:cNvSpPr txBox="1"/>
          <p:nvPr/>
        </p:nvSpPr>
        <p:spPr>
          <a:xfrm>
            <a:off x="1222662" y="4427209"/>
            <a:ext cx="32816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Diff: 128 </a:t>
            </a:r>
            <a:r>
              <a:rPr lang="de-DE" sz="4000" dirty="0" err="1">
                <a:solidFill>
                  <a:schemeClr val="bg1"/>
                </a:solidFill>
              </a:rPr>
              <a:t>Mrd</a:t>
            </a:r>
            <a:endParaRPr lang="de-DE" sz="4000" dirty="0">
              <a:solidFill>
                <a:schemeClr val="bg1"/>
              </a:solidFill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3A660F4B-27E2-1F55-7691-4395FB4712AF}"/>
              </a:ext>
            </a:extLst>
          </p:cNvPr>
          <p:cNvSpPr/>
          <p:nvPr/>
        </p:nvSpPr>
        <p:spPr>
          <a:xfrm rot="6725394">
            <a:off x="1182627" y="3183034"/>
            <a:ext cx="523472" cy="266075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52379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19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507324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Eingestreut…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F66D52C-8EA8-D68D-76F5-2C9047F22C3D}"/>
              </a:ext>
            </a:extLst>
          </p:cNvPr>
          <p:cNvSpPr txBox="1">
            <a:spLocks/>
          </p:cNvSpPr>
          <p:nvPr/>
        </p:nvSpPr>
        <p:spPr>
          <a:xfrm>
            <a:off x="6424423" y="1743692"/>
            <a:ext cx="3744416" cy="7936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System </a:t>
            </a:r>
          </a:p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Jagdpacht/ große Reviere</a:t>
            </a:r>
          </a:p>
        </p:txBody>
      </p:sp>
      <p:sp>
        <p:nvSpPr>
          <p:cNvPr id="17" name="Pfeil: nach links und rechts 16">
            <a:extLst>
              <a:ext uri="{FF2B5EF4-FFF2-40B4-BE49-F238E27FC236}">
                <a16:creationId xmlns:a16="http://schemas.microsoft.com/office/drawing/2014/main" id="{19BCBD4B-7AC1-8753-BAE4-BF467ABBCCFD}"/>
              </a:ext>
            </a:extLst>
          </p:cNvPr>
          <p:cNvSpPr/>
          <p:nvPr/>
        </p:nvSpPr>
        <p:spPr>
          <a:xfrm>
            <a:off x="5576995" y="1971505"/>
            <a:ext cx="576064" cy="332024"/>
          </a:xfrm>
          <a:prstGeom prst="leftRightArrow">
            <a:avLst/>
          </a:prstGeom>
          <a:solidFill>
            <a:srgbClr val="488E4A"/>
          </a:solidFill>
          <a:ln w="28575" cap="flat" cmpd="sng" algn="ctr">
            <a:solidFill>
              <a:schemeClr val="accent6">
                <a:lumMod val="75000"/>
              </a:schemeClr>
            </a:solidFill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941E82F4-F4FF-0C9F-5EA3-E2FE6DD64059}"/>
              </a:ext>
            </a:extLst>
          </p:cNvPr>
          <p:cNvSpPr txBox="1">
            <a:spLocks/>
          </p:cNvSpPr>
          <p:nvPr/>
        </p:nvSpPr>
        <p:spPr>
          <a:xfrm>
            <a:off x="515380" y="824314"/>
            <a:ext cx="2664296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Ursachenforschung 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63F4BED0-57C3-5255-8C4E-552CAB98260D}"/>
              </a:ext>
            </a:extLst>
          </p:cNvPr>
          <p:cNvSpPr txBox="1">
            <a:spLocks/>
          </p:cNvSpPr>
          <p:nvPr/>
        </p:nvSpPr>
        <p:spPr>
          <a:xfrm>
            <a:off x="3828831" y="858750"/>
            <a:ext cx="5619064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u="sng" dirty="0">
                <a:solidFill>
                  <a:prstClr val="white"/>
                </a:solidFill>
                <a:latin typeface="+mn-lt"/>
              </a:rPr>
              <a:t>Gründe für die exorbitanten Wildschäden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20527EF-E8F2-2A94-12BB-74437242A901}"/>
              </a:ext>
            </a:extLst>
          </p:cNvPr>
          <p:cNvSpPr txBox="1"/>
          <p:nvPr/>
        </p:nvSpPr>
        <p:spPr>
          <a:xfrm>
            <a:off x="2911672" y="1630057"/>
            <a:ext cx="216541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Landwirtschaft</a:t>
            </a:r>
          </a:p>
          <a:p>
            <a:pPr algn="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Klima</a:t>
            </a:r>
          </a:p>
          <a:p>
            <a:pPr algn="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Fütterung</a:t>
            </a:r>
          </a:p>
          <a:p>
            <a:pPr algn="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Forstwirtschaft</a:t>
            </a:r>
          </a:p>
          <a:p>
            <a:pPr algn="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…</a:t>
            </a:r>
          </a:p>
          <a:p>
            <a:pPr algn="ctr"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0BF595B0-E9DE-B931-E5B9-9F7EDF593B1E}"/>
              </a:ext>
            </a:extLst>
          </p:cNvPr>
          <p:cNvSpPr txBox="1">
            <a:spLocks/>
          </p:cNvSpPr>
          <p:nvPr/>
        </p:nvSpPr>
        <p:spPr>
          <a:xfrm>
            <a:off x="6424423" y="2972967"/>
            <a:ext cx="2664296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Grundannahme: 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296D5291-DBC2-19E3-6BB1-03DB59761D05}"/>
              </a:ext>
            </a:extLst>
          </p:cNvPr>
          <p:cNvSpPr txBox="1">
            <a:spLocks/>
          </p:cNvSpPr>
          <p:nvPr/>
        </p:nvSpPr>
        <p:spPr>
          <a:xfrm>
            <a:off x="5281777" y="3501900"/>
            <a:ext cx="6729279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Im herkömmlichen Pachtrevier (Höchstgebot) werden hohe Schalenwildbestände toleriert bzw. gefördert, aber nicht reguliert, um „angepasste Wildbestände“ herzustellen </a:t>
            </a:r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BF6823C8-57EA-1317-D347-6ED40E027E3D}"/>
              </a:ext>
            </a:extLst>
          </p:cNvPr>
          <p:cNvSpPr/>
          <p:nvPr/>
        </p:nvSpPr>
        <p:spPr>
          <a:xfrm rot="5400000">
            <a:off x="7244532" y="2560609"/>
            <a:ext cx="358102" cy="389094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FA9267-5F8F-3DA5-88B9-ADA477A56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874" y="1630057"/>
            <a:ext cx="3373539" cy="5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8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06850-C1E7-844B-B501-1F30A411A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189" y="1397675"/>
            <a:ext cx="2498364" cy="645459"/>
          </a:xfrm>
        </p:spPr>
        <p:txBody>
          <a:bodyPr>
            <a:normAutofit fontScale="90000"/>
          </a:bodyPr>
          <a:lstStyle/>
          <a:p>
            <a:pPr algn="l"/>
            <a:r>
              <a:rPr lang="de-DE" sz="2700" dirty="0"/>
              <a:t>Waldwildschäden</a:t>
            </a:r>
            <a:br>
              <a:rPr lang="de-DE" sz="2600" dirty="0"/>
            </a:br>
            <a:endParaRPr lang="de-DE" sz="2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05C04D-7F62-9543-8461-F6B63DF20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5529" y="322729"/>
            <a:ext cx="4132729" cy="429372"/>
          </a:xfrm>
        </p:spPr>
        <p:txBody>
          <a:bodyPr/>
          <a:lstStyle/>
          <a:p>
            <a:r>
              <a:rPr lang="de-DE" dirty="0"/>
              <a:t>Waldjäger-Lehrgang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fld id="{EE1BC0C2-C20F-1D47-A5D3-3C96DBBDCBBD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4EA4-EBF1-2A40-B965-39C326A9E55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4336704-4E02-FE3A-4F44-DE88A222438A}"/>
              </a:ext>
            </a:extLst>
          </p:cNvPr>
          <p:cNvSpPr txBox="1">
            <a:spLocks/>
          </p:cNvSpPr>
          <p:nvPr/>
        </p:nvSpPr>
        <p:spPr>
          <a:xfrm>
            <a:off x="3687922" y="1815353"/>
            <a:ext cx="6048672" cy="3227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+mn-lt"/>
              </a:rPr>
              <a:t>Ökonomische Wildschäden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+mn-lt"/>
              </a:rPr>
              <a:t>Entmischung/ </a:t>
            </a:r>
            <a:r>
              <a:rPr lang="de-DE" sz="2800" dirty="0" err="1">
                <a:latin typeface="+mn-lt"/>
              </a:rPr>
              <a:t>Weisergatter</a:t>
            </a:r>
            <a:endParaRPr lang="de-DE" sz="2800" dirty="0">
              <a:latin typeface="+mn-lt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+mn-lt"/>
              </a:rPr>
              <a:t>Wildschadenersatz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+mn-lt"/>
              </a:rPr>
              <a:t>Ökologische Auswirkungen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+mn-lt"/>
              </a:rPr>
              <a:t>(</a:t>
            </a:r>
            <a:r>
              <a:rPr lang="de-DE" sz="2800" dirty="0" err="1">
                <a:latin typeface="+mn-lt"/>
              </a:rPr>
              <a:t>Verbissaufnahmen</a:t>
            </a:r>
            <a:r>
              <a:rPr lang="de-DE" sz="2800">
                <a:latin typeface="+mn-lt"/>
              </a:rPr>
              <a:t>)</a:t>
            </a:r>
            <a:endParaRPr lang="de-DE" sz="2800" dirty="0">
              <a:latin typeface="+mn-lt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+mn-lt"/>
              </a:rPr>
              <a:t>Beispiele aus NRW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5620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20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7F00A3C-0FA2-5F8B-511E-FD9057278161}"/>
              </a:ext>
            </a:extLst>
          </p:cNvPr>
          <p:cNvSpPr txBox="1">
            <a:spLocks/>
          </p:cNvSpPr>
          <p:nvPr/>
        </p:nvSpPr>
        <p:spPr>
          <a:xfrm>
            <a:off x="1647041" y="1283309"/>
            <a:ext cx="3744416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Jagdpachteinnahmen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9D2FAEB-F86B-77F9-3DD9-61835F9559FB}"/>
              </a:ext>
            </a:extLst>
          </p:cNvPr>
          <p:cNvSpPr txBox="1">
            <a:spLocks/>
          </p:cNvSpPr>
          <p:nvPr/>
        </p:nvSpPr>
        <p:spPr>
          <a:xfrm>
            <a:off x="5391457" y="1304339"/>
            <a:ext cx="2232248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Wildschäden </a:t>
            </a:r>
          </a:p>
        </p:txBody>
      </p:sp>
      <p:sp>
        <p:nvSpPr>
          <p:cNvPr id="15" name="Pfeil: nach links und rechts 14">
            <a:extLst>
              <a:ext uri="{FF2B5EF4-FFF2-40B4-BE49-F238E27FC236}">
                <a16:creationId xmlns:a16="http://schemas.microsoft.com/office/drawing/2014/main" id="{C9C59239-4A4D-5976-DBCB-EFAEA624C2AA}"/>
              </a:ext>
            </a:extLst>
          </p:cNvPr>
          <p:cNvSpPr/>
          <p:nvPr/>
        </p:nvSpPr>
        <p:spPr>
          <a:xfrm>
            <a:off x="4597038" y="1412776"/>
            <a:ext cx="576064" cy="332024"/>
          </a:xfrm>
          <a:prstGeom prst="left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68EF774-8CE0-32D4-2077-3388F4E9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85" y="2301530"/>
            <a:ext cx="2483560" cy="289629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353EB0C-2833-3043-076D-BFD094B9E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173" y="2301530"/>
            <a:ext cx="4907921" cy="36364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CC23653-FE5B-6CB0-740D-FAEE44A39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022" y="3779838"/>
            <a:ext cx="3928413" cy="18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0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21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sp>
        <p:nvSpPr>
          <p:cNvPr id="7" name="Freihandform 5">
            <a:extLst>
              <a:ext uri="{FF2B5EF4-FFF2-40B4-BE49-F238E27FC236}">
                <a16:creationId xmlns:a16="http://schemas.microsoft.com/office/drawing/2014/main" id="{EB9EBFE6-84A9-D50B-3AA7-FB7A73956F96}"/>
              </a:ext>
            </a:extLst>
          </p:cNvPr>
          <p:cNvSpPr>
            <a:spLocks/>
          </p:cNvSpPr>
          <p:nvPr/>
        </p:nvSpPr>
        <p:spPr bwMode="auto">
          <a:xfrm>
            <a:off x="413014" y="4945622"/>
            <a:ext cx="3877962" cy="833178"/>
          </a:xfrm>
          <a:custGeom>
            <a:avLst/>
            <a:gdLst>
              <a:gd name="T0" fmla="*/ 2401608 w 21600"/>
              <a:gd name="T1" fmla="*/ 0 h 21600"/>
              <a:gd name="T2" fmla="*/ 4803216 w 21600"/>
              <a:gd name="T3" fmla="*/ 231923 h 21600"/>
              <a:gd name="T4" fmla="*/ 2401608 w 21600"/>
              <a:gd name="T5" fmla="*/ 463846 h 21600"/>
              <a:gd name="T6" fmla="*/ 0 w 21600"/>
              <a:gd name="T7" fmla="*/ 23192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4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Unternehmensberatung </a:t>
            </a:r>
          </a:p>
          <a:p>
            <a:r>
              <a:rPr lang="de-DE" altLang="de-DE" sz="24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für Land- und Forstwirtschaft </a:t>
            </a:r>
          </a:p>
        </p:txBody>
      </p:sp>
      <p:pic>
        <p:nvPicPr>
          <p:cNvPr id="8" name="Grafik 7">
            <a:hlinkClick r:id="rId2" action="ppaction://hlinkfile"/>
            <a:extLst>
              <a:ext uri="{FF2B5EF4-FFF2-40B4-BE49-F238E27FC236}">
                <a16:creationId xmlns:a16="http://schemas.microsoft.com/office/drawing/2014/main" id="{6BA983DE-3505-4F81-34BB-FBB638A54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41" y="958717"/>
            <a:ext cx="6167660" cy="9854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9B75436-2D39-0CF2-62A6-E9399D7C6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60" y="2272416"/>
            <a:ext cx="6568225" cy="2673207"/>
          </a:xfrm>
          <a:prstGeom prst="rect">
            <a:avLst/>
          </a:prstGeom>
        </p:spPr>
      </p:pic>
      <p:pic>
        <p:nvPicPr>
          <p:cNvPr id="10" name="Grafik 9">
            <a:hlinkClick r:id="rId2" action="ppaction://hlinkfile"/>
            <a:extLst>
              <a:ext uri="{FF2B5EF4-FFF2-40B4-BE49-F238E27FC236}">
                <a16:creationId xmlns:a16="http://schemas.microsoft.com/office/drawing/2014/main" id="{D6050C6E-90D0-44CE-6031-3EE9542B4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82" y="1912376"/>
            <a:ext cx="4000402" cy="303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3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22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pic>
        <p:nvPicPr>
          <p:cNvPr id="7" name="Grafik 6">
            <a:hlinkClick r:id="rId2"/>
            <a:extLst>
              <a:ext uri="{FF2B5EF4-FFF2-40B4-BE49-F238E27FC236}">
                <a16:creationId xmlns:a16="http://schemas.microsoft.com/office/drawing/2014/main" id="{2B44FCF5-34A2-DF2E-9CAD-092B864600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28" y="914146"/>
            <a:ext cx="6567090" cy="50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97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23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FF6038-2AB7-0F38-BEA1-B8DE08B94E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45" y="1401451"/>
            <a:ext cx="4704523" cy="35283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CC35A2-A660-B760-C026-571FFE739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78948" y="1609307"/>
            <a:ext cx="4149080" cy="22603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C539139-0DCC-4422-8EB1-5D33C350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56"/>
          <a:stretch/>
        </p:blipFill>
        <p:spPr>
          <a:xfrm>
            <a:off x="4575247" y="3372659"/>
            <a:ext cx="1296144" cy="3165230"/>
          </a:xfrm>
          <a:prstGeom prst="rect">
            <a:avLst/>
          </a:prstGeom>
        </p:spPr>
      </p:pic>
      <p:sp>
        <p:nvSpPr>
          <p:cNvPr id="10" name="Textfeld 10">
            <a:extLst>
              <a:ext uri="{FF2B5EF4-FFF2-40B4-BE49-F238E27FC236}">
                <a16:creationId xmlns:a16="http://schemas.microsoft.com/office/drawing/2014/main" id="{A4A3E041-1423-109F-A179-5CDDF697C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553" y="3728319"/>
            <a:ext cx="1029939" cy="64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Pro ha/ </a:t>
            </a:r>
          </a:p>
          <a:p>
            <a:r>
              <a:rPr lang="de-DE" altLang="de-DE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10 Jahre: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6C6002B-3841-9C00-A9FA-276E3D71F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01" y="5028884"/>
            <a:ext cx="1682425" cy="42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2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Mäusenester</a:t>
            </a:r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186C9BEA-BB36-EDC1-9765-BD3A25564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44" y="5458317"/>
            <a:ext cx="1422547" cy="42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2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Plastikmüll</a:t>
            </a:r>
          </a:p>
        </p:txBody>
      </p:sp>
      <p:sp>
        <p:nvSpPr>
          <p:cNvPr id="13" name="Textfeld 10">
            <a:extLst>
              <a:ext uri="{FF2B5EF4-FFF2-40B4-BE49-F238E27FC236}">
                <a16:creationId xmlns:a16="http://schemas.microsoft.com/office/drawing/2014/main" id="{5FE44629-8B41-E12B-A9A7-88E565EAB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079" y="232296"/>
            <a:ext cx="1661074" cy="42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2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Wuchshüllen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B74EC0E-60F1-8C2D-4756-C07589A1C0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947" y="799990"/>
            <a:ext cx="2061816" cy="28460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FBC60F-8E66-74DE-91F7-F5583244D2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4584" y="790512"/>
            <a:ext cx="2646294" cy="287710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5D0544A-1E60-B4F3-3DBD-E41BBE8520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648" y="3793194"/>
            <a:ext cx="4431905" cy="2360236"/>
          </a:xfrm>
          <a:prstGeom prst="rect">
            <a:avLst/>
          </a:prstGeom>
        </p:spPr>
      </p:pic>
      <p:sp>
        <p:nvSpPr>
          <p:cNvPr id="17" name="Textfeld 10">
            <a:extLst>
              <a:ext uri="{FF2B5EF4-FFF2-40B4-BE49-F238E27FC236}">
                <a16:creationId xmlns:a16="http://schemas.microsoft.com/office/drawing/2014/main" id="{94717547-3E23-F074-1D7D-5FCFCE10F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7032" y="4667513"/>
            <a:ext cx="994480" cy="147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/>
            <a:r>
              <a:rPr lang="de-DE" altLang="de-DE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8200 €</a:t>
            </a:r>
          </a:p>
          <a:p>
            <a:pPr algn="ctr"/>
            <a:endParaRPr lang="de-DE" altLang="de-DE" dirty="0">
              <a:solidFill>
                <a:prstClr val="white"/>
              </a:solidFill>
              <a:latin typeface="+mn-lt"/>
              <a:ea typeface="Microsoft YaHei" panose="020B0503020204020204" pitchFamily="34" charset="-122"/>
            </a:endParaRPr>
          </a:p>
          <a:p>
            <a:pPr algn="ctr"/>
            <a:r>
              <a:rPr lang="de-DE" altLang="de-DE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-</a:t>
            </a:r>
          </a:p>
          <a:p>
            <a:pPr algn="ctr"/>
            <a:endParaRPr lang="de-DE" altLang="de-DE" dirty="0">
              <a:solidFill>
                <a:prstClr val="white"/>
              </a:solidFill>
              <a:latin typeface="+mn-lt"/>
              <a:ea typeface="Microsoft YaHei" panose="020B0503020204020204" pitchFamily="34" charset="-122"/>
            </a:endParaRPr>
          </a:p>
          <a:p>
            <a:pPr algn="ctr"/>
            <a:r>
              <a:rPr lang="de-DE" altLang="de-DE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16.600 €</a:t>
            </a:r>
          </a:p>
        </p:txBody>
      </p:sp>
    </p:spTree>
    <p:extLst>
      <p:ext uri="{BB962C8B-B14F-4D97-AF65-F5344CB8AC3E}">
        <p14:creationId xmlns:p14="http://schemas.microsoft.com/office/powerpoint/2010/main" val="2713120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24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68030D-7F0D-FAF2-1984-771256EDC4A3}"/>
              </a:ext>
            </a:extLst>
          </p:cNvPr>
          <p:cNvSpPr txBox="1">
            <a:spLocks/>
          </p:cNvSpPr>
          <p:nvPr/>
        </p:nvSpPr>
        <p:spPr>
          <a:xfrm>
            <a:off x="0" y="467230"/>
            <a:ext cx="4896544" cy="453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400" dirty="0"/>
              <a:t>Alternative Schutzmaßnahmen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D9C7181-A4AF-428C-2220-63E3429B2D25}"/>
              </a:ext>
            </a:extLst>
          </p:cNvPr>
          <p:cNvSpPr txBox="1"/>
          <p:nvPr/>
        </p:nvSpPr>
        <p:spPr>
          <a:xfrm>
            <a:off x="6096000" y="878986"/>
            <a:ext cx="193065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 err="1">
                <a:solidFill>
                  <a:prstClr val="white"/>
                </a:solidFill>
              </a:rPr>
              <a:t>Hordengatter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F4423AD-E7E4-3621-864E-9A76656733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802" y="1393550"/>
            <a:ext cx="5629071" cy="422180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BABF82C-8DC6-8582-D428-CB7C26A26E56}"/>
              </a:ext>
            </a:extLst>
          </p:cNvPr>
          <p:cNvSpPr txBox="1"/>
          <p:nvPr/>
        </p:nvSpPr>
        <p:spPr>
          <a:xfrm>
            <a:off x="1049050" y="2316220"/>
            <a:ext cx="362227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prstClr val="white"/>
                </a:solidFill>
              </a:rPr>
              <a:t>Patenschaften Einzelschutz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DE7A6C9-52D5-BEF9-3E4F-AE045F3CD940}"/>
              </a:ext>
            </a:extLst>
          </p:cNvPr>
          <p:cNvSpPr txBox="1"/>
          <p:nvPr/>
        </p:nvSpPr>
        <p:spPr>
          <a:xfrm>
            <a:off x="1049050" y="2692586"/>
            <a:ext cx="268317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 err="1">
                <a:solidFill>
                  <a:prstClr val="white"/>
                </a:solidFill>
              </a:rPr>
              <a:t>Verbissschutzmittel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6C422A-B3B3-2AEF-FF97-5956E07987EF}"/>
              </a:ext>
            </a:extLst>
          </p:cNvPr>
          <p:cNvSpPr txBox="1"/>
          <p:nvPr/>
        </p:nvSpPr>
        <p:spPr>
          <a:xfrm>
            <a:off x="1009714" y="3114767"/>
            <a:ext cx="448828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prstClr val="white"/>
                </a:solidFill>
              </a:rPr>
              <a:t>Natürliche „</a:t>
            </a:r>
            <a:r>
              <a:rPr lang="de-DE" sz="2400" dirty="0" err="1">
                <a:solidFill>
                  <a:prstClr val="white"/>
                </a:solidFill>
              </a:rPr>
              <a:t>Hordengatter</a:t>
            </a:r>
            <a:r>
              <a:rPr lang="de-DE" sz="2400" dirty="0">
                <a:solidFill>
                  <a:prstClr val="white"/>
                </a:solidFill>
              </a:rPr>
              <a:t>“ nutzen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C77370A-6B4E-93CF-2164-34CED1F506B5}"/>
              </a:ext>
            </a:extLst>
          </p:cNvPr>
          <p:cNvSpPr txBox="1"/>
          <p:nvPr/>
        </p:nvSpPr>
        <p:spPr>
          <a:xfrm>
            <a:off x="1009714" y="1303718"/>
            <a:ext cx="48805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prstClr val="white"/>
                </a:solidFill>
              </a:rPr>
              <a:t>Nur </a:t>
            </a:r>
            <a:r>
              <a:rPr lang="de-DE" sz="2400" dirty="0" err="1">
                <a:solidFill>
                  <a:prstClr val="white"/>
                </a:solidFill>
              </a:rPr>
              <a:t>ausnahms</a:t>
            </a:r>
            <a:r>
              <a:rPr lang="de-DE" sz="2400" dirty="0">
                <a:solidFill>
                  <a:prstClr val="white"/>
                </a:solidFill>
              </a:rPr>
              <a:t>-/ übergangsweise!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prstClr val="white"/>
                </a:solidFill>
              </a:rPr>
              <a:t>Nur Weißtanne, Eiche, Speierling etc. 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3C0BB3C9-028B-56D9-BE40-6AECEF9313B4}"/>
              </a:ext>
            </a:extLst>
          </p:cNvPr>
          <p:cNvSpPr/>
          <p:nvPr/>
        </p:nvSpPr>
        <p:spPr>
          <a:xfrm>
            <a:off x="537360" y="1354641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8D53F116-696A-0726-2962-6879AC77E4DF}"/>
              </a:ext>
            </a:extLst>
          </p:cNvPr>
          <p:cNvSpPr/>
          <p:nvPr/>
        </p:nvSpPr>
        <p:spPr>
          <a:xfrm>
            <a:off x="547605" y="1697869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171A8F-2D16-52CB-A7CE-5098BC78E1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785" y="3539499"/>
            <a:ext cx="2392160" cy="318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25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3350604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 err="1"/>
              <a:t>Hordengatter</a:t>
            </a:r>
            <a:r>
              <a:rPr lang="de-DE" sz="2600" b="0" dirty="0"/>
              <a:t> haltbar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05930E-19A9-C55F-4DD3-DB80EED632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20" y="1407660"/>
            <a:ext cx="3878499" cy="42691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D9EDFA8-331E-F223-0FBE-741784DC4C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75" y="389106"/>
            <a:ext cx="7050205" cy="52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2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26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B2E6A59-28A5-225F-2704-5F7CD8505106}"/>
              </a:ext>
            </a:extLst>
          </p:cNvPr>
          <p:cNvSpPr txBox="1">
            <a:spLocks/>
          </p:cNvSpPr>
          <p:nvPr/>
        </p:nvSpPr>
        <p:spPr>
          <a:xfrm>
            <a:off x="1343472" y="1170997"/>
            <a:ext cx="3744416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Jagdpachteinnahmen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AC59248-661D-3829-5C4A-5623EE485A61}"/>
              </a:ext>
            </a:extLst>
          </p:cNvPr>
          <p:cNvSpPr txBox="1">
            <a:spLocks/>
          </p:cNvSpPr>
          <p:nvPr/>
        </p:nvSpPr>
        <p:spPr>
          <a:xfrm>
            <a:off x="5735960" y="1170997"/>
            <a:ext cx="2232248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Wildschäden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209931E-55CE-DF39-5BB8-BB572E67870C}"/>
              </a:ext>
            </a:extLst>
          </p:cNvPr>
          <p:cNvSpPr txBox="1">
            <a:spLocks/>
          </p:cNvSpPr>
          <p:nvPr/>
        </p:nvSpPr>
        <p:spPr>
          <a:xfrm>
            <a:off x="3143672" y="1947799"/>
            <a:ext cx="1842844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Diskutabel: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53A6F99-C698-7127-CFDB-035FEA15B0CC}"/>
              </a:ext>
            </a:extLst>
          </p:cNvPr>
          <p:cNvSpPr txBox="1">
            <a:spLocks/>
          </p:cNvSpPr>
          <p:nvPr/>
        </p:nvSpPr>
        <p:spPr>
          <a:xfrm>
            <a:off x="5303912" y="1738865"/>
            <a:ext cx="6408712" cy="905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Reviere ohne Wildschadenrisiko (??) höchstbietend verpachten, aber: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22F62BB-A7A8-7042-2368-318672BAE000}"/>
              </a:ext>
            </a:extLst>
          </p:cNvPr>
          <p:cNvSpPr txBox="1">
            <a:spLocks/>
          </p:cNvSpPr>
          <p:nvPr/>
        </p:nvSpPr>
        <p:spPr>
          <a:xfrm>
            <a:off x="5303912" y="3324915"/>
            <a:ext cx="6408712" cy="480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Tx/>
              <a:buChar char="-"/>
            </a:pPr>
            <a:r>
              <a:rPr lang="de-DE" sz="2400" dirty="0">
                <a:solidFill>
                  <a:prstClr val="white"/>
                </a:solidFill>
                <a:latin typeface="+mn-lt"/>
              </a:rPr>
              <a:t>Verantwortung gegenüber Nachbarrevieren!</a:t>
            </a:r>
          </a:p>
          <a:p>
            <a:pPr marL="342900" indent="-342900">
              <a:buFontTx/>
              <a:buChar char="-"/>
            </a:pPr>
            <a:r>
              <a:rPr lang="de-DE" sz="2400" dirty="0">
                <a:solidFill>
                  <a:prstClr val="white"/>
                </a:solidFill>
                <a:latin typeface="+mn-lt"/>
              </a:rPr>
              <a:t>Der Reviernachbar hat ein Recht auf lokal angepasste Wildbestände </a:t>
            </a:r>
          </a:p>
        </p:txBody>
      </p:sp>
      <p:pic>
        <p:nvPicPr>
          <p:cNvPr id="12" name="Grafik 11">
            <a:hlinkClick r:id="rId2"/>
            <a:extLst>
              <a:ext uri="{FF2B5EF4-FFF2-40B4-BE49-F238E27FC236}">
                <a16:creationId xmlns:a16="http://schemas.microsoft.com/office/drawing/2014/main" id="{E25B7D4D-1612-01F5-F5CA-1BAAC1D089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912" y="4004025"/>
            <a:ext cx="6808812" cy="964582"/>
          </a:xfrm>
          <a:prstGeom prst="rect">
            <a:avLst/>
          </a:prstGeom>
        </p:spPr>
      </p:pic>
      <p:sp>
        <p:nvSpPr>
          <p:cNvPr id="14" name="Pfeil: nach links und rechts 13">
            <a:extLst>
              <a:ext uri="{FF2B5EF4-FFF2-40B4-BE49-F238E27FC236}">
                <a16:creationId xmlns:a16="http://schemas.microsoft.com/office/drawing/2014/main" id="{1DFA34D1-D57E-05D8-0397-EB9663057DBB}"/>
              </a:ext>
            </a:extLst>
          </p:cNvPr>
          <p:cNvSpPr/>
          <p:nvPr/>
        </p:nvSpPr>
        <p:spPr>
          <a:xfrm>
            <a:off x="4698484" y="1249025"/>
            <a:ext cx="576064" cy="332024"/>
          </a:xfrm>
          <a:prstGeom prst="left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15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27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742C435-8450-5273-1F6F-306D9D46BA5C}"/>
              </a:ext>
            </a:extLst>
          </p:cNvPr>
          <p:cNvSpPr txBox="1">
            <a:spLocks/>
          </p:cNvSpPr>
          <p:nvPr/>
        </p:nvSpPr>
        <p:spPr>
          <a:xfrm>
            <a:off x="1343472" y="1412776"/>
            <a:ext cx="3744416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Jagdpachteinnahmen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B677A1C-1DB2-3C84-4272-CCFE74964218}"/>
              </a:ext>
            </a:extLst>
          </p:cNvPr>
          <p:cNvSpPr txBox="1">
            <a:spLocks/>
          </p:cNvSpPr>
          <p:nvPr/>
        </p:nvSpPr>
        <p:spPr>
          <a:xfrm>
            <a:off x="5735960" y="1412776"/>
            <a:ext cx="2232248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Wildschäden </a:t>
            </a:r>
          </a:p>
        </p:txBody>
      </p:sp>
      <p:sp>
        <p:nvSpPr>
          <p:cNvPr id="9" name="Pfeil: nach links und rechts 8">
            <a:extLst>
              <a:ext uri="{FF2B5EF4-FFF2-40B4-BE49-F238E27FC236}">
                <a16:creationId xmlns:a16="http://schemas.microsoft.com/office/drawing/2014/main" id="{8299FD7B-367D-9676-EACD-CA281C62DDAB}"/>
              </a:ext>
            </a:extLst>
          </p:cNvPr>
          <p:cNvSpPr/>
          <p:nvPr/>
        </p:nvSpPr>
        <p:spPr>
          <a:xfrm>
            <a:off x="4885070" y="1527349"/>
            <a:ext cx="576064" cy="332024"/>
          </a:xfrm>
          <a:prstGeom prst="left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C1546D6-F575-D2D8-E1E5-EEA46527FC7C}"/>
              </a:ext>
            </a:extLst>
          </p:cNvPr>
          <p:cNvSpPr txBox="1">
            <a:spLocks/>
          </p:cNvSpPr>
          <p:nvPr/>
        </p:nvSpPr>
        <p:spPr>
          <a:xfrm>
            <a:off x="3300894" y="2468092"/>
            <a:ext cx="1786994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Unstrittig: 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76AC74C-6C05-85C9-0B20-9AEA940BCC82}"/>
              </a:ext>
            </a:extLst>
          </p:cNvPr>
          <p:cNvSpPr txBox="1">
            <a:spLocks/>
          </p:cNvSpPr>
          <p:nvPr/>
        </p:nvSpPr>
        <p:spPr>
          <a:xfrm>
            <a:off x="4885070" y="2468255"/>
            <a:ext cx="5976664" cy="1600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In Revieren, in denen auf großer Fläche eine Wiederbewaldung stattfinden soll/ muss, sind Jagdpachteinnahmen im Vergleich mit den Wildschäden, die durch Jagdpacht entstehen, nicht relevant    </a:t>
            </a:r>
          </a:p>
        </p:txBody>
      </p:sp>
    </p:spTree>
    <p:extLst>
      <p:ext uri="{BB962C8B-B14F-4D97-AF65-F5344CB8AC3E}">
        <p14:creationId xmlns:p14="http://schemas.microsoft.com/office/powerpoint/2010/main" val="4048200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06850-C1E7-844B-B501-1F30A411A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3482" y="2267241"/>
            <a:ext cx="4930588" cy="939470"/>
          </a:xfrm>
        </p:spPr>
        <p:txBody>
          <a:bodyPr>
            <a:normAutofit/>
          </a:bodyPr>
          <a:lstStyle/>
          <a:p>
            <a:r>
              <a:rPr lang="de-DE" dirty="0"/>
              <a:t>Entmischung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05C04D-7F62-9543-8461-F6B63DF20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5529" y="322729"/>
            <a:ext cx="4132729" cy="429372"/>
          </a:xfrm>
        </p:spPr>
        <p:txBody>
          <a:bodyPr/>
          <a:lstStyle/>
          <a:p>
            <a:r>
              <a:rPr lang="de-DE" dirty="0"/>
              <a:t>Waldjäger-Lehrgang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fld id="{EE1BC0C2-C20F-1D47-A5D3-3C96DBBDCBBD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4EA4-EBF1-2A40-B965-39C326A9E55B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D0DBDE4-400B-4924-10F7-A32D35A0F221}"/>
              </a:ext>
            </a:extLst>
          </p:cNvPr>
          <p:cNvSpPr txBox="1">
            <a:spLocks/>
          </p:cNvSpPr>
          <p:nvPr/>
        </p:nvSpPr>
        <p:spPr>
          <a:xfrm>
            <a:off x="3433482" y="1200441"/>
            <a:ext cx="4930588" cy="9394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dirty="0"/>
              <a:t>Block 3 - Waldwildschäden</a:t>
            </a:r>
          </a:p>
        </p:txBody>
      </p:sp>
    </p:spTree>
    <p:extLst>
      <p:ext uri="{BB962C8B-B14F-4D97-AF65-F5344CB8AC3E}">
        <p14:creationId xmlns:p14="http://schemas.microsoft.com/office/powerpoint/2010/main" val="1872123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19766" y="6356350"/>
            <a:ext cx="98826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49F2076-AC0F-AEF7-6AEC-0E1BFD183D99}"/>
              </a:ext>
            </a:extLst>
          </p:cNvPr>
          <p:cNvSpPr/>
          <p:nvPr/>
        </p:nvSpPr>
        <p:spPr>
          <a:xfrm>
            <a:off x="7011329" y="1209202"/>
            <a:ext cx="4398710" cy="40221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7" name="Grafik 6" descr="Tannenbaum">
            <a:extLst>
              <a:ext uri="{FF2B5EF4-FFF2-40B4-BE49-F238E27FC236}">
                <a16:creationId xmlns:a16="http://schemas.microsoft.com/office/drawing/2014/main" id="{2E76437F-FDE8-FEB8-CD44-3D5A11DE9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4940" y="3076607"/>
            <a:ext cx="432221" cy="432221"/>
          </a:xfrm>
          <a:prstGeom prst="rect">
            <a:avLst/>
          </a:prstGeom>
        </p:spPr>
      </p:pic>
      <p:pic>
        <p:nvPicPr>
          <p:cNvPr id="8" name="Grafik 7" descr="Tannenbaum">
            <a:extLst>
              <a:ext uri="{FF2B5EF4-FFF2-40B4-BE49-F238E27FC236}">
                <a16:creationId xmlns:a16="http://schemas.microsoft.com/office/drawing/2014/main" id="{848E370B-F166-E221-1A8C-9EC13B0D4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1300" y="1733024"/>
            <a:ext cx="471479" cy="471479"/>
          </a:xfrm>
          <a:prstGeom prst="rect">
            <a:avLst/>
          </a:prstGeom>
        </p:spPr>
      </p:pic>
      <p:pic>
        <p:nvPicPr>
          <p:cNvPr id="9" name="Grafik 8" descr="Tannenbaum">
            <a:extLst>
              <a:ext uri="{FF2B5EF4-FFF2-40B4-BE49-F238E27FC236}">
                <a16:creationId xmlns:a16="http://schemas.microsoft.com/office/drawing/2014/main" id="{492F5CAC-C76D-5766-3B7E-9B65BC3C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9031" y="1895756"/>
            <a:ext cx="471479" cy="471479"/>
          </a:xfrm>
          <a:prstGeom prst="rect">
            <a:avLst/>
          </a:prstGeom>
        </p:spPr>
      </p:pic>
      <p:pic>
        <p:nvPicPr>
          <p:cNvPr id="10" name="Grafik 9" descr="Tannenbaum">
            <a:extLst>
              <a:ext uri="{FF2B5EF4-FFF2-40B4-BE49-F238E27FC236}">
                <a16:creationId xmlns:a16="http://schemas.microsoft.com/office/drawing/2014/main" id="{5D2AA336-ABC2-5C91-F569-A7CA24EA3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9705" y="1897539"/>
            <a:ext cx="471479" cy="471479"/>
          </a:xfrm>
          <a:prstGeom prst="rect">
            <a:avLst/>
          </a:prstGeom>
        </p:spPr>
      </p:pic>
      <p:pic>
        <p:nvPicPr>
          <p:cNvPr id="11" name="Grafik 10" descr="Tannenbaum">
            <a:extLst>
              <a:ext uri="{FF2B5EF4-FFF2-40B4-BE49-F238E27FC236}">
                <a16:creationId xmlns:a16="http://schemas.microsoft.com/office/drawing/2014/main" id="{49379FF3-EE03-718A-4E38-4790C9C2A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0860" y="1272821"/>
            <a:ext cx="471479" cy="471479"/>
          </a:xfrm>
          <a:prstGeom prst="rect">
            <a:avLst/>
          </a:prstGeom>
        </p:spPr>
      </p:pic>
      <p:pic>
        <p:nvPicPr>
          <p:cNvPr id="12" name="Grafik 11" descr="Laubbaum">
            <a:extLst>
              <a:ext uri="{FF2B5EF4-FFF2-40B4-BE49-F238E27FC236}">
                <a16:creationId xmlns:a16="http://schemas.microsoft.com/office/drawing/2014/main" id="{B729AF9E-3EF9-1528-4D93-5912F2182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7065" y="2656770"/>
            <a:ext cx="323814" cy="323814"/>
          </a:xfrm>
          <a:prstGeom prst="rect">
            <a:avLst/>
          </a:prstGeom>
        </p:spPr>
      </p:pic>
      <p:pic>
        <p:nvPicPr>
          <p:cNvPr id="13" name="Grafik 12" descr="Tannenbaum">
            <a:extLst>
              <a:ext uri="{FF2B5EF4-FFF2-40B4-BE49-F238E27FC236}">
                <a16:creationId xmlns:a16="http://schemas.microsoft.com/office/drawing/2014/main" id="{4DB56A1D-11C0-D4B7-A44D-C3B865156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5261" y="2688657"/>
            <a:ext cx="432221" cy="432221"/>
          </a:xfrm>
          <a:prstGeom prst="rect">
            <a:avLst/>
          </a:prstGeom>
        </p:spPr>
      </p:pic>
      <p:pic>
        <p:nvPicPr>
          <p:cNvPr id="14" name="Grafik 13" descr="Tannenbaum">
            <a:extLst>
              <a:ext uri="{FF2B5EF4-FFF2-40B4-BE49-F238E27FC236}">
                <a16:creationId xmlns:a16="http://schemas.microsoft.com/office/drawing/2014/main" id="{2A242346-438D-8CDF-00EB-ED2256A15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5636" y="3095554"/>
            <a:ext cx="432221" cy="432221"/>
          </a:xfrm>
          <a:prstGeom prst="rect">
            <a:avLst/>
          </a:prstGeom>
        </p:spPr>
      </p:pic>
      <p:pic>
        <p:nvPicPr>
          <p:cNvPr id="15" name="Grafik 14" descr="Tannenbaum">
            <a:extLst>
              <a:ext uri="{FF2B5EF4-FFF2-40B4-BE49-F238E27FC236}">
                <a16:creationId xmlns:a16="http://schemas.microsoft.com/office/drawing/2014/main" id="{F590539C-5A5F-85D5-28CE-E68FD7341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9189" y="2188837"/>
            <a:ext cx="432221" cy="432221"/>
          </a:xfrm>
          <a:prstGeom prst="rect">
            <a:avLst/>
          </a:prstGeom>
        </p:spPr>
      </p:pic>
      <p:pic>
        <p:nvPicPr>
          <p:cNvPr id="16" name="Grafik 15" descr="Laubbaum">
            <a:extLst>
              <a:ext uri="{FF2B5EF4-FFF2-40B4-BE49-F238E27FC236}">
                <a16:creationId xmlns:a16="http://schemas.microsoft.com/office/drawing/2014/main" id="{80129251-E1DB-6A3D-D01F-63163DB39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5281" y="1596023"/>
            <a:ext cx="323814" cy="323814"/>
          </a:xfrm>
          <a:prstGeom prst="rect">
            <a:avLst/>
          </a:prstGeom>
        </p:spPr>
      </p:pic>
      <p:pic>
        <p:nvPicPr>
          <p:cNvPr id="17" name="Grafik 16" descr="Tannenbaum">
            <a:extLst>
              <a:ext uri="{FF2B5EF4-FFF2-40B4-BE49-F238E27FC236}">
                <a16:creationId xmlns:a16="http://schemas.microsoft.com/office/drawing/2014/main" id="{B5932170-647E-637D-8B8E-A4D8140ED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4338" y="1379913"/>
            <a:ext cx="471479" cy="471479"/>
          </a:xfrm>
          <a:prstGeom prst="rect">
            <a:avLst/>
          </a:prstGeom>
        </p:spPr>
      </p:pic>
      <p:pic>
        <p:nvPicPr>
          <p:cNvPr id="18" name="Grafik 17" descr="Tannenbaum">
            <a:extLst>
              <a:ext uri="{FF2B5EF4-FFF2-40B4-BE49-F238E27FC236}">
                <a16:creationId xmlns:a16="http://schemas.microsoft.com/office/drawing/2014/main" id="{DD98C493-3E55-4DEF-8158-658DD9248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0057" y="1863477"/>
            <a:ext cx="432221" cy="432221"/>
          </a:xfrm>
          <a:prstGeom prst="rect">
            <a:avLst/>
          </a:prstGeom>
        </p:spPr>
      </p:pic>
      <p:pic>
        <p:nvPicPr>
          <p:cNvPr id="19" name="Grafik 18" descr="Tannenbaum">
            <a:extLst>
              <a:ext uri="{FF2B5EF4-FFF2-40B4-BE49-F238E27FC236}">
                <a16:creationId xmlns:a16="http://schemas.microsoft.com/office/drawing/2014/main" id="{0FB02CDA-5503-C367-1342-19538D7EF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9275" y="1771638"/>
            <a:ext cx="432221" cy="432221"/>
          </a:xfrm>
          <a:prstGeom prst="rect">
            <a:avLst/>
          </a:prstGeom>
        </p:spPr>
      </p:pic>
      <p:pic>
        <p:nvPicPr>
          <p:cNvPr id="20" name="Grafik 19" descr="Laubbaum">
            <a:extLst>
              <a:ext uri="{FF2B5EF4-FFF2-40B4-BE49-F238E27FC236}">
                <a16:creationId xmlns:a16="http://schemas.microsoft.com/office/drawing/2014/main" id="{BA66D15D-0A68-D666-B71F-A1BFA41ED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1607" y="2707916"/>
            <a:ext cx="323814" cy="323814"/>
          </a:xfrm>
          <a:prstGeom prst="rect">
            <a:avLst/>
          </a:prstGeom>
        </p:spPr>
      </p:pic>
      <p:pic>
        <p:nvPicPr>
          <p:cNvPr id="21" name="Grafik 20" descr="Tannenbaum">
            <a:extLst>
              <a:ext uri="{FF2B5EF4-FFF2-40B4-BE49-F238E27FC236}">
                <a16:creationId xmlns:a16="http://schemas.microsoft.com/office/drawing/2014/main" id="{98E53917-EDD7-736B-184D-90A7F9FC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2262" y="2389375"/>
            <a:ext cx="432221" cy="432221"/>
          </a:xfrm>
          <a:prstGeom prst="rect">
            <a:avLst/>
          </a:prstGeom>
        </p:spPr>
      </p:pic>
      <p:pic>
        <p:nvPicPr>
          <p:cNvPr id="22" name="Grafik 21" descr="Laubbaum">
            <a:extLst>
              <a:ext uri="{FF2B5EF4-FFF2-40B4-BE49-F238E27FC236}">
                <a16:creationId xmlns:a16="http://schemas.microsoft.com/office/drawing/2014/main" id="{7B8C45E9-1A0D-E6A4-6417-04EA31963C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4645" y="1304493"/>
            <a:ext cx="353226" cy="353226"/>
          </a:xfrm>
          <a:prstGeom prst="rect">
            <a:avLst/>
          </a:prstGeom>
        </p:spPr>
      </p:pic>
      <p:pic>
        <p:nvPicPr>
          <p:cNvPr id="23" name="Grafik 22" descr="Tannenbaum">
            <a:extLst>
              <a:ext uri="{FF2B5EF4-FFF2-40B4-BE49-F238E27FC236}">
                <a16:creationId xmlns:a16="http://schemas.microsoft.com/office/drawing/2014/main" id="{AD64CFB3-2451-D2DD-D155-E78BCD6D1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9749" y="1371519"/>
            <a:ext cx="471479" cy="471479"/>
          </a:xfrm>
          <a:prstGeom prst="rect">
            <a:avLst/>
          </a:prstGeom>
        </p:spPr>
      </p:pic>
      <p:pic>
        <p:nvPicPr>
          <p:cNvPr id="24" name="Grafik 23" descr="Laubbaum">
            <a:extLst>
              <a:ext uri="{FF2B5EF4-FFF2-40B4-BE49-F238E27FC236}">
                <a16:creationId xmlns:a16="http://schemas.microsoft.com/office/drawing/2014/main" id="{BA98533C-9859-9602-877D-24684DD51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309" y="1587628"/>
            <a:ext cx="353226" cy="353226"/>
          </a:xfrm>
          <a:prstGeom prst="rect">
            <a:avLst/>
          </a:prstGeom>
        </p:spPr>
      </p:pic>
      <p:pic>
        <p:nvPicPr>
          <p:cNvPr id="25" name="Grafik 24" descr="Laubbaum">
            <a:extLst>
              <a:ext uri="{FF2B5EF4-FFF2-40B4-BE49-F238E27FC236}">
                <a16:creationId xmlns:a16="http://schemas.microsoft.com/office/drawing/2014/main" id="{953BEC25-3E8F-8295-07FA-3B9FAF39C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0138" y="3493780"/>
            <a:ext cx="323814" cy="323814"/>
          </a:xfrm>
          <a:prstGeom prst="rect">
            <a:avLst/>
          </a:prstGeom>
        </p:spPr>
      </p:pic>
      <p:pic>
        <p:nvPicPr>
          <p:cNvPr id="26" name="Grafik 25" descr="Tannenbaum">
            <a:extLst>
              <a:ext uri="{FF2B5EF4-FFF2-40B4-BE49-F238E27FC236}">
                <a16:creationId xmlns:a16="http://schemas.microsoft.com/office/drawing/2014/main" id="{0ABF479D-8A93-A1DC-E1DA-D998317B9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7797" y="3913617"/>
            <a:ext cx="432221" cy="432221"/>
          </a:xfrm>
          <a:prstGeom prst="rect">
            <a:avLst/>
          </a:prstGeom>
        </p:spPr>
      </p:pic>
      <p:pic>
        <p:nvPicPr>
          <p:cNvPr id="27" name="Grafik 26" descr="Tannenbaum">
            <a:extLst>
              <a:ext uri="{FF2B5EF4-FFF2-40B4-BE49-F238E27FC236}">
                <a16:creationId xmlns:a16="http://schemas.microsoft.com/office/drawing/2014/main" id="{B27588EF-4FC9-7425-66E3-0ED505F98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0476" y="1702234"/>
            <a:ext cx="471479" cy="471479"/>
          </a:xfrm>
          <a:prstGeom prst="rect">
            <a:avLst/>
          </a:prstGeom>
        </p:spPr>
      </p:pic>
      <p:pic>
        <p:nvPicPr>
          <p:cNvPr id="28" name="Grafik 27" descr="Tannenbaum">
            <a:extLst>
              <a:ext uri="{FF2B5EF4-FFF2-40B4-BE49-F238E27FC236}">
                <a16:creationId xmlns:a16="http://schemas.microsoft.com/office/drawing/2014/main" id="{7D6AC646-2CD6-ABE7-7A6C-85A90DBE1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8493" y="3932564"/>
            <a:ext cx="432221" cy="432221"/>
          </a:xfrm>
          <a:prstGeom prst="rect">
            <a:avLst/>
          </a:prstGeom>
        </p:spPr>
      </p:pic>
      <p:pic>
        <p:nvPicPr>
          <p:cNvPr id="29" name="Grafik 28" descr="Laubbaum">
            <a:extLst>
              <a:ext uri="{FF2B5EF4-FFF2-40B4-BE49-F238E27FC236}">
                <a16:creationId xmlns:a16="http://schemas.microsoft.com/office/drawing/2014/main" id="{9BB0AA30-9E35-F750-C081-2E70FAE29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7785" y="3080050"/>
            <a:ext cx="353226" cy="353226"/>
          </a:xfrm>
          <a:prstGeom prst="rect">
            <a:avLst/>
          </a:prstGeom>
        </p:spPr>
      </p:pic>
      <p:pic>
        <p:nvPicPr>
          <p:cNvPr id="30" name="Grafik 29" descr="Laubbaum">
            <a:extLst>
              <a:ext uri="{FF2B5EF4-FFF2-40B4-BE49-F238E27FC236}">
                <a16:creationId xmlns:a16="http://schemas.microsoft.com/office/drawing/2014/main" id="{DB00DE02-B62E-6E74-832F-4FC83D09E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0325" y="4262062"/>
            <a:ext cx="323814" cy="323814"/>
          </a:xfrm>
          <a:prstGeom prst="rect">
            <a:avLst/>
          </a:prstGeom>
        </p:spPr>
      </p:pic>
      <p:pic>
        <p:nvPicPr>
          <p:cNvPr id="31" name="Grafik 30" descr="Tannenbaum">
            <a:extLst>
              <a:ext uri="{FF2B5EF4-FFF2-40B4-BE49-F238E27FC236}">
                <a16:creationId xmlns:a16="http://schemas.microsoft.com/office/drawing/2014/main" id="{D390D088-2A4C-E17F-9C72-D468CB09A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6836" y="3563765"/>
            <a:ext cx="432221" cy="432221"/>
          </a:xfrm>
          <a:prstGeom prst="rect">
            <a:avLst/>
          </a:prstGeom>
        </p:spPr>
      </p:pic>
      <p:pic>
        <p:nvPicPr>
          <p:cNvPr id="32" name="Grafik 31" descr="Tannenbaum">
            <a:extLst>
              <a:ext uri="{FF2B5EF4-FFF2-40B4-BE49-F238E27FC236}">
                <a16:creationId xmlns:a16="http://schemas.microsoft.com/office/drawing/2014/main" id="{F4A363FB-28EA-54F6-DBC4-D0ED947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019" y="3523358"/>
            <a:ext cx="432221" cy="432221"/>
          </a:xfrm>
          <a:prstGeom prst="rect">
            <a:avLst/>
          </a:prstGeom>
        </p:spPr>
      </p:pic>
      <p:pic>
        <p:nvPicPr>
          <p:cNvPr id="33" name="Grafik 32" descr="Tannenbaum">
            <a:extLst>
              <a:ext uri="{FF2B5EF4-FFF2-40B4-BE49-F238E27FC236}">
                <a16:creationId xmlns:a16="http://schemas.microsoft.com/office/drawing/2014/main" id="{0FC1AEAC-EEEC-ECC4-5E06-F6B1D6F1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7776" y="4054529"/>
            <a:ext cx="432221" cy="432221"/>
          </a:xfrm>
          <a:prstGeom prst="rect">
            <a:avLst/>
          </a:prstGeom>
        </p:spPr>
      </p:pic>
      <p:pic>
        <p:nvPicPr>
          <p:cNvPr id="34" name="Grafik 33" descr="Laubbaum">
            <a:extLst>
              <a:ext uri="{FF2B5EF4-FFF2-40B4-BE49-F238E27FC236}">
                <a16:creationId xmlns:a16="http://schemas.microsoft.com/office/drawing/2014/main" id="{FC44801E-373C-B8C1-C795-6583D5B56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4651" y="4313208"/>
            <a:ext cx="323814" cy="323814"/>
          </a:xfrm>
          <a:prstGeom prst="rect">
            <a:avLst/>
          </a:prstGeom>
        </p:spPr>
      </p:pic>
      <p:pic>
        <p:nvPicPr>
          <p:cNvPr id="35" name="Grafik 34" descr="Laubbaum">
            <a:extLst>
              <a:ext uri="{FF2B5EF4-FFF2-40B4-BE49-F238E27FC236}">
                <a16:creationId xmlns:a16="http://schemas.microsoft.com/office/drawing/2014/main" id="{3E6F0BB2-BF91-C8F9-BB30-5C26CEB6C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7972" y="3848332"/>
            <a:ext cx="323814" cy="323814"/>
          </a:xfrm>
          <a:prstGeom prst="rect">
            <a:avLst/>
          </a:prstGeom>
        </p:spPr>
      </p:pic>
      <p:pic>
        <p:nvPicPr>
          <p:cNvPr id="36" name="Grafik 35" descr="Tannenbaum">
            <a:extLst>
              <a:ext uri="{FF2B5EF4-FFF2-40B4-BE49-F238E27FC236}">
                <a16:creationId xmlns:a16="http://schemas.microsoft.com/office/drawing/2014/main" id="{751AD9D2-8D1C-362D-7EFA-47A2B92C0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9748" y="4339390"/>
            <a:ext cx="432221" cy="432221"/>
          </a:xfrm>
          <a:prstGeom prst="rect">
            <a:avLst/>
          </a:prstGeom>
        </p:spPr>
      </p:pic>
      <p:pic>
        <p:nvPicPr>
          <p:cNvPr id="37" name="Grafik 36" descr="Tannenbaum">
            <a:extLst>
              <a:ext uri="{FF2B5EF4-FFF2-40B4-BE49-F238E27FC236}">
                <a16:creationId xmlns:a16="http://schemas.microsoft.com/office/drawing/2014/main" id="{BD62990D-8256-9338-0147-222559BF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2811" y="2148732"/>
            <a:ext cx="471479" cy="471479"/>
          </a:xfrm>
          <a:prstGeom prst="rect">
            <a:avLst/>
          </a:prstGeom>
        </p:spPr>
      </p:pic>
      <p:pic>
        <p:nvPicPr>
          <p:cNvPr id="38" name="Grafik 37" descr="Tannenbaum">
            <a:extLst>
              <a:ext uri="{FF2B5EF4-FFF2-40B4-BE49-F238E27FC236}">
                <a16:creationId xmlns:a16="http://schemas.microsoft.com/office/drawing/2014/main" id="{5A66A4B7-1AFE-D67C-D22A-008C0889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810" y="3169226"/>
            <a:ext cx="471479" cy="471479"/>
          </a:xfrm>
          <a:prstGeom prst="rect">
            <a:avLst/>
          </a:prstGeom>
        </p:spPr>
      </p:pic>
      <p:pic>
        <p:nvPicPr>
          <p:cNvPr id="39" name="Grafik 38" descr="Laubbaum">
            <a:extLst>
              <a:ext uri="{FF2B5EF4-FFF2-40B4-BE49-F238E27FC236}">
                <a16:creationId xmlns:a16="http://schemas.microsoft.com/office/drawing/2014/main" id="{07423443-ACA1-2A41-0AD0-9644BC9FD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9328" y="2742483"/>
            <a:ext cx="353226" cy="353226"/>
          </a:xfrm>
          <a:prstGeom prst="rect">
            <a:avLst/>
          </a:prstGeom>
        </p:spPr>
      </p:pic>
      <p:pic>
        <p:nvPicPr>
          <p:cNvPr id="40" name="Grafik 39" descr="Tannenbaum">
            <a:extLst>
              <a:ext uri="{FF2B5EF4-FFF2-40B4-BE49-F238E27FC236}">
                <a16:creationId xmlns:a16="http://schemas.microsoft.com/office/drawing/2014/main" id="{B04B77B9-7D7A-769F-1C66-3BF28AC04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5826" y="1959579"/>
            <a:ext cx="471479" cy="471479"/>
          </a:xfrm>
          <a:prstGeom prst="rect">
            <a:avLst/>
          </a:prstGeom>
        </p:spPr>
      </p:pic>
      <p:pic>
        <p:nvPicPr>
          <p:cNvPr id="41" name="Grafik 40" descr="Tannenbaum">
            <a:extLst>
              <a:ext uri="{FF2B5EF4-FFF2-40B4-BE49-F238E27FC236}">
                <a16:creationId xmlns:a16="http://schemas.microsoft.com/office/drawing/2014/main" id="{2E9A8C54-D635-C002-196B-5C8105E37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1193" y="2620589"/>
            <a:ext cx="471479" cy="471479"/>
          </a:xfrm>
          <a:prstGeom prst="rect">
            <a:avLst/>
          </a:prstGeom>
        </p:spPr>
      </p:pic>
      <p:pic>
        <p:nvPicPr>
          <p:cNvPr id="42" name="Grafik 41" descr="Laubbaum">
            <a:extLst>
              <a:ext uri="{FF2B5EF4-FFF2-40B4-BE49-F238E27FC236}">
                <a16:creationId xmlns:a16="http://schemas.microsoft.com/office/drawing/2014/main" id="{5CD41856-C0BD-4276-A8BB-174A853A8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0198" y="3169966"/>
            <a:ext cx="353226" cy="353226"/>
          </a:xfrm>
          <a:prstGeom prst="rect">
            <a:avLst/>
          </a:prstGeom>
        </p:spPr>
      </p:pic>
      <p:pic>
        <p:nvPicPr>
          <p:cNvPr id="43" name="Grafik 42" descr="Laubbaum">
            <a:extLst>
              <a:ext uri="{FF2B5EF4-FFF2-40B4-BE49-F238E27FC236}">
                <a16:creationId xmlns:a16="http://schemas.microsoft.com/office/drawing/2014/main" id="{D8DEAFF1-4A95-1BBB-E676-B79BB5F00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4336" y="2989217"/>
            <a:ext cx="353226" cy="353226"/>
          </a:xfrm>
          <a:prstGeom prst="rect">
            <a:avLst/>
          </a:prstGeom>
        </p:spPr>
      </p:pic>
      <p:pic>
        <p:nvPicPr>
          <p:cNvPr id="44" name="Grafik 43" descr="Laubbaum">
            <a:extLst>
              <a:ext uri="{FF2B5EF4-FFF2-40B4-BE49-F238E27FC236}">
                <a16:creationId xmlns:a16="http://schemas.microsoft.com/office/drawing/2014/main" id="{31060CBA-7CAB-ED1C-252E-E1E7C9B86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0659" y="3447864"/>
            <a:ext cx="323814" cy="323814"/>
          </a:xfrm>
          <a:prstGeom prst="rect">
            <a:avLst/>
          </a:prstGeom>
        </p:spPr>
      </p:pic>
      <p:pic>
        <p:nvPicPr>
          <p:cNvPr id="45" name="Grafik 44" descr="Laubbaum">
            <a:extLst>
              <a:ext uri="{FF2B5EF4-FFF2-40B4-BE49-F238E27FC236}">
                <a16:creationId xmlns:a16="http://schemas.microsoft.com/office/drawing/2014/main" id="{B874A166-CC18-B842-26E2-860CC384C3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7341" y="3970225"/>
            <a:ext cx="323814" cy="323814"/>
          </a:xfrm>
          <a:prstGeom prst="rect">
            <a:avLst/>
          </a:prstGeom>
        </p:spPr>
      </p:pic>
      <p:pic>
        <p:nvPicPr>
          <p:cNvPr id="46" name="Grafik 45" descr="Laubbaum">
            <a:extLst>
              <a:ext uri="{FF2B5EF4-FFF2-40B4-BE49-F238E27FC236}">
                <a16:creationId xmlns:a16="http://schemas.microsoft.com/office/drawing/2014/main" id="{B6AE9CBC-520C-588C-956E-CF0EFFC05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4837" y="2388028"/>
            <a:ext cx="353226" cy="353226"/>
          </a:xfrm>
          <a:prstGeom prst="rect">
            <a:avLst/>
          </a:prstGeom>
        </p:spPr>
      </p:pic>
      <p:pic>
        <p:nvPicPr>
          <p:cNvPr id="47" name="Grafik 46" descr="Hirsch">
            <a:extLst>
              <a:ext uri="{FF2B5EF4-FFF2-40B4-BE49-F238E27FC236}">
                <a16:creationId xmlns:a16="http://schemas.microsoft.com/office/drawing/2014/main" id="{4ACBDDD5-937B-BBEE-7E44-548495A017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0064" y="843530"/>
            <a:ext cx="997454" cy="997454"/>
          </a:xfrm>
          <a:prstGeom prst="rect">
            <a:avLst/>
          </a:prstGeom>
        </p:spPr>
      </p:pic>
      <p:sp>
        <p:nvSpPr>
          <p:cNvPr id="48" name="Text Box 8">
            <a:extLst>
              <a:ext uri="{FF2B5EF4-FFF2-40B4-BE49-F238E27FC236}">
                <a16:creationId xmlns:a16="http://schemas.microsoft.com/office/drawing/2014/main" id="{8A3C1B00-11C6-290D-D854-F1F25E4D1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298" y="5389112"/>
            <a:ext cx="3939124" cy="50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„Buche-Fichte-Phänomen“</a:t>
            </a:r>
          </a:p>
        </p:txBody>
      </p:sp>
      <p:sp>
        <p:nvSpPr>
          <p:cNvPr id="49" name="Textfeld 4">
            <a:extLst>
              <a:ext uri="{FF2B5EF4-FFF2-40B4-BE49-F238E27FC236}">
                <a16:creationId xmlns:a16="http://schemas.microsoft.com/office/drawing/2014/main" id="{D03B762C-A222-3A8C-4428-5251FD92F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5047" y="5846979"/>
            <a:ext cx="120558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Heute 2017</a:t>
            </a:r>
          </a:p>
        </p:txBody>
      </p:sp>
      <p:pic>
        <p:nvPicPr>
          <p:cNvPr id="50" name="Grafik 49" descr="Tannenbaum">
            <a:extLst>
              <a:ext uri="{FF2B5EF4-FFF2-40B4-BE49-F238E27FC236}">
                <a16:creationId xmlns:a16="http://schemas.microsoft.com/office/drawing/2014/main" id="{837DDBBC-5A5B-FAFD-F5CD-EFEAA086C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8613" y="3515558"/>
            <a:ext cx="471479" cy="471479"/>
          </a:xfrm>
          <a:prstGeom prst="rect">
            <a:avLst/>
          </a:prstGeom>
        </p:spPr>
      </p:pic>
      <p:pic>
        <p:nvPicPr>
          <p:cNvPr id="51" name="Grafik 50" descr="Tannenbaum">
            <a:extLst>
              <a:ext uri="{FF2B5EF4-FFF2-40B4-BE49-F238E27FC236}">
                <a16:creationId xmlns:a16="http://schemas.microsoft.com/office/drawing/2014/main" id="{247CB259-8414-E8CF-0398-28C0F8C3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7092" y="2203859"/>
            <a:ext cx="471479" cy="471479"/>
          </a:xfrm>
          <a:prstGeom prst="rect">
            <a:avLst/>
          </a:prstGeom>
        </p:spPr>
      </p:pic>
      <p:pic>
        <p:nvPicPr>
          <p:cNvPr id="52" name="Grafik 51" descr="Tannenbaum">
            <a:extLst>
              <a:ext uri="{FF2B5EF4-FFF2-40B4-BE49-F238E27FC236}">
                <a16:creationId xmlns:a16="http://schemas.microsoft.com/office/drawing/2014/main" id="{9315C76C-2395-5463-22AE-4DD17AAF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7494" y="2401827"/>
            <a:ext cx="471479" cy="471479"/>
          </a:xfrm>
          <a:prstGeom prst="rect">
            <a:avLst/>
          </a:prstGeom>
        </p:spPr>
      </p:pic>
      <p:pic>
        <p:nvPicPr>
          <p:cNvPr id="53" name="Grafik 52" descr="Tannenbaum">
            <a:extLst>
              <a:ext uri="{FF2B5EF4-FFF2-40B4-BE49-F238E27FC236}">
                <a16:creationId xmlns:a16="http://schemas.microsoft.com/office/drawing/2014/main" id="{F158E962-B09E-B1FD-8A29-C95DD7B0C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5281" y="2153635"/>
            <a:ext cx="471479" cy="471479"/>
          </a:xfrm>
          <a:prstGeom prst="rect">
            <a:avLst/>
          </a:prstGeom>
        </p:spPr>
      </p:pic>
      <p:pic>
        <p:nvPicPr>
          <p:cNvPr id="54" name="Grafik 53" descr="Tannenbaum">
            <a:extLst>
              <a:ext uri="{FF2B5EF4-FFF2-40B4-BE49-F238E27FC236}">
                <a16:creationId xmlns:a16="http://schemas.microsoft.com/office/drawing/2014/main" id="{F862A4B5-1976-8C9F-5729-3435C8CF5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1155" y="2897491"/>
            <a:ext cx="471479" cy="471479"/>
          </a:xfrm>
          <a:prstGeom prst="rect">
            <a:avLst/>
          </a:prstGeom>
        </p:spPr>
      </p:pic>
      <p:pic>
        <p:nvPicPr>
          <p:cNvPr id="55" name="Grafik 54" descr="Tannenbaum">
            <a:extLst>
              <a:ext uri="{FF2B5EF4-FFF2-40B4-BE49-F238E27FC236}">
                <a16:creationId xmlns:a16="http://schemas.microsoft.com/office/drawing/2014/main" id="{BCA4004A-5B03-88D7-4CA4-C28BA4FDF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9831" y="3781758"/>
            <a:ext cx="471479" cy="471479"/>
          </a:xfrm>
          <a:prstGeom prst="rect">
            <a:avLst/>
          </a:prstGeom>
        </p:spPr>
      </p:pic>
      <p:pic>
        <p:nvPicPr>
          <p:cNvPr id="56" name="Grafik 55" descr="Tannenbaum">
            <a:extLst>
              <a:ext uri="{FF2B5EF4-FFF2-40B4-BE49-F238E27FC236}">
                <a16:creationId xmlns:a16="http://schemas.microsoft.com/office/drawing/2014/main" id="{666D0964-D4AE-2507-5901-B9B476517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1325" y="4578741"/>
            <a:ext cx="471479" cy="471479"/>
          </a:xfrm>
          <a:prstGeom prst="rect">
            <a:avLst/>
          </a:prstGeom>
        </p:spPr>
      </p:pic>
      <p:pic>
        <p:nvPicPr>
          <p:cNvPr id="57" name="Grafik 56" descr="Tannenbaum">
            <a:extLst>
              <a:ext uri="{FF2B5EF4-FFF2-40B4-BE49-F238E27FC236}">
                <a16:creationId xmlns:a16="http://schemas.microsoft.com/office/drawing/2014/main" id="{BD7FC0DB-7434-0A36-1401-1B6681805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2761" y="4031199"/>
            <a:ext cx="471479" cy="471479"/>
          </a:xfrm>
          <a:prstGeom prst="rect">
            <a:avLst/>
          </a:prstGeom>
        </p:spPr>
      </p:pic>
      <p:pic>
        <p:nvPicPr>
          <p:cNvPr id="58" name="Grafik 57" descr="Tannenbaum">
            <a:extLst>
              <a:ext uri="{FF2B5EF4-FFF2-40B4-BE49-F238E27FC236}">
                <a16:creationId xmlns:a16="http://schemas.microsoft.com/office/drawing/2014/main" id="{F35F959A-68B6-9AF4-A82C-CAB622AB8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4346" y="3120878"/>
            <a:ext cx="471479" cy="471479"/>
          </a:xfrm>
          <a:prstGeom prst="rect">
            <a:avLst/>
          </a:prstGeom>
        </p:spPr>
      </p:pic>
      <p:pic>
        <p:nvPicPr>
          <p:cNvPr id="59" name="Grafik 58" descr="Tannenbaum">
            <a:extLst>
              <a:ext uri="{FF2B5EF4-FFF2-40B4-BE49-F238E27FC236}">
                <a16:creationId xmlns:a16="http://schemas.microsoft.com/office/drawing/2014/main" id="{22516BA0-1941-85D7-15AB-794197B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3014" y="2153635"/>
            <a:ext cx="471479" cy="471479"/>
          </a:xfrm>
          <a:prstGeom prst="rect">
            <a:avLst/>
          </a:prstGeom>
        </p:spPr>
      </p:pic>
      <p:pic>
        <p:nvPicPr>
          <p:cNvPr id="60" name="Grafik 59" descr="Tannenbaum">
            <a:extLst>
              <a:ext uri="{FF2B5EF4-FFF2-40B4-BE49-F238E27FC236}">
                <a16:creationId xmlns:a16="http://schemas.microsoft.com/office/drawing/2014/main" id="{92890703-E16E-2CB0-A2CD-9FDBCB959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2045" y="2809414"/>
            <a:ext cx="471479" cy="471479"/>
          </a:xfrm>
          <a:prstGeom prst="rect">
            <a:avLst/>
          </a:prstGeom>
        </p:spPr>
      </p:pic>
      <p:pic>
        <p:nvPicPr>
          <p:cNvPr id="61" name="Grafik 60" descr="Tannenbaum">
            <a:extLst>
              <a:ext uri="{FF2B5EF4-FFF2-40B4-BE49-F238E27FC236}">
                <a16:creationId xmlns:a16="http://schemas.microsoft.com/office/drawing/2014/main" id="{81467D25-711E-411C-CAAF-D50286BE4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6538" y="4593759"/>
            <a:ext cx="471479" cy="471479"/>
          </a:xfrm>
          <a:prstGeom prst="rect">
            <a:avLst/>
          </a:prstGeom>
        </p:spPr>
      </p:pic>
      <p:pic>
        <p:nvPicPr>
          <p:cNvPr id="62" name="Grafik 61" descr="Tannenbaum">
            <a:extLst>
              <a:ext uri="{FF2B5EF4-FFF2-40B4-BE49-F238E27FC236}">
                <a16:creationId xmlns:a16="http://schemas.microsoft.com/office/drawing/2014/main" id="{E68D4077-6526-EB72-12F6-A6E6E72BE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4282" y="2620589"/>
            <a:ext cx="471479" cy="471479"/>
          </a:xfrm>
          <a:prstGeom prst="rect">
            <a:avLst/>
          </a:prstGeom>
        </p:spPr>
      </p:pic>
      <p:pic>
        <p:nvPicPr>
          <p:cNvPr id="63" name="Grafik 62" descr="Laubbaum">
            <a:extLst>
              <a:ext uri="{FF2B5EF4-FFF2-40B4-BE49-F238E27FC236}">
                <a16:creationId xmlns:a16="http://schemas.microsoft.com/office/drawing/2014/main" id="{1B280BD1-FF93-3CD2-232B-6B78AA235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7775" y="3561380"/>
            <a:ext cx="353226" cy="353226"/>
          </a:xfrm>
          <a:prstGeom prst="rect">
            <a:avLst/>
          </a:prstGeom>
        </p:spPr>
      </p:pic>
      <p:pic>
        <p:nvPicPr>
          <p:cNvPr id="64" name="Grafik 63" descr="Laubbaum">
            <a:extLst>
              <a:ext uri="{FF2B5EF4-FFF2-40B4-BE49-F238E27FC236}">
                <a16:creationId xmlns:a16="http://schemas.microsoft.com/office/drawing/2014/main" id="{AC84AC19-A8CB-C3E5-2FBB-49C0F004D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4662" y="4333280"/>
            <a:ext cx="353226" cy="353226"/>
          </a:xfrm>
          <a:prstGeom prst="rect">
            <a:avLst/>
          </a:prstGeom>
        </p:spPr>
      </p:pic>
      <p:pic>
        <p:nvPicPr>
          <p:cNvPr id="65" name="Grafik 64" descr="Laubbaum">
            <a:extLst>
              <a:ext uri="{FF2B5EF4-FFF2-40B4-BE49-F238E27FC236}">
                <a16:creationId xmlns:a16="http://schemas.microsoft.com/office/drawing/2014/main" id="{C656D514-9E57-34A8-BFC4-74E1A5F6C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6911" y="4248119"/>
            <a:ext cx="353226" cy="353226"/>
          </a:xfrm>
          <a:prstGeom prst="rect">
            <a:avLst/>
          </a:prstGeom>
        </p:spPr>
      </p:pic>
      <p:pic>
        <p:nvPicPr>
          <p:cNvPr id="66" name="Grafik 65" descr="Laubbaum">
            <a:extLst>
              <a:ext uri="{FF2B5EF4-FFF2-40B4-BE49-F238E27FC236}">
                <a16:creationId xmlns:a16="http://schemas.microsoft.com/office/drawing/2014/main" id="{0620E025-19D5-CE2B-56D4-DA97D9C9E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2893" y="3495106"/>
            <a:ext cx="353226" cy="353226"/>
          </a:xfrm>
          <a:prstGeom prst="rect">
            <a:avLst/>
          </a:prstGeom>
        </p:spPr>
      </p:pic>
      <p:pic>
        <p:nvPicPr>
          <p:cNvPr id="67" name="Grafik 66" descr="Laubbaum">
            <a:extLst>
              <a:ext uri="{FF2B5EF4-FFF2-40B4-BE49-F238E27FC236}">
                <a16:creationId xmlns:a16="http://schemas.microsoft.com/office/drawing/2014/main" id="{AB26F2FA-ED07-AE01-6ADE-B66BBF7E9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1311" y="2257079"/>
            <a:ext cx="353226" cy="353226"/>
          </a:xfrm>
          <a:prstGeom prst="rect">
            <a:avLst/>
          </a:prstGeom>
        </p:spPr>
      </p:pic>
      <p:pic>
        <p:nvPicPr>
          <p:cNvPr id="68" name="Grafik 67" descr="Laubbaum">
            <a:extLst>
              <a:ext uri="{FF2B5EF4-FFF2-40B4-BE49-F238E27FC236}">
                <a16:creationId xmlns:a16="http://schemas.microsoft.com/office/drawing/2014/main" id="{B3AC9676-6DC6-5C0B-D30B-98E1F162D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1821" y="3502220"/>
            <a:ext cx="353226" cy="353226"/>
          </a:xfrm>
          <a:prstGeom prst="rect">
            <a:avLst/>
          </a:prstGeom>
        </p:spPr>
      </p:pic>
      <p:pic>
        <p:nvPicPr>
          <p:cNvPr id="69" name="Grafik 68" descr="Laubbaum">
            <a:extLst>
              <a:ext uri="{FF2B5EF4-FFF2-40B4-BE49-F238E27FC236}">
                <a16:creationId xmlns:a16="http://schemas.microsoft.com/office/drawing/2014/main" id="{6B4C767E-E0B1-245B-1209-FD3727FD2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0871" y="3151306"/>
            <a:ext cx="353226" cy="353226"/>
          </a:xfrm>
          <a:prstGeom prst="rect">
            <a:avLst/>
          </a:prstGeom>
        </p:spPr>
      </p:pic>
      <p:pic>
        <p:nvPicPr>
          <p:cNvPr id="70" name="Grafik 69" descr="Laubbaum">
            <a:extLst>
              <a:ext uri="{FF2B5EF4-FFF2-40B4-BE49-F238E27FC236}">
                <a16:creationId xmlns:a16="http://schemas.microsoft.com/office/drawing/2014/main" id="{CD8AC194-07C5-ECEA-E931-AA653E9A1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6596" y="3066292"/>
            <a:ext cx="353226" cy="353226"/>
          </a:xfrm>
          <a:prstGeom prst="rect">
            <a:avLst/>
          </a:prstGeom>
        </p:spPr>
      </p:pic>
      <p:pic>
        <p:nvPicPr>
          <p:cNvPr id="71" name="Grafik 70" descr="Laubbaum">
            <a:extLst>
              <a:ext uri="{FF2B5EF4-FFF2-40B4-BE49-F238E27FC236}">
                <a16:creationId xmlns:a16="http://schemas.microsoft.com/office/drawing/2014/main" id="{A54DC743-D170-9C2B-8827-5EB0C1C0B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6197" y="3703838"/>
            <a:ext cx="353226" cy="353226"/>
          </a:xfrm>
          <a:prstGeom prst="rect">
            <a:avLst/>
          </a:prstGeom>
        </p:spPr>
      </p:pic>
      <p:pic>
        <p:nvPicPr>
          <p:cNvPr id="72" name="Grafik 71" descr="Laubbaum">
            <a:extLst>
              <a:ext uri="{FF2B5EF4-FFF2-40B4-BE49-F238E27FC236}">
                <a16:creationId xmlns:a16="http://schemas.microsoft.com/office/drawing/2014/main" id="{94218B33-A0F4-E9C4-9FEF-37223B2A6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1759" y="4743254"/>
            <a:ext cx="353226" cy="353226"/>
          </a:xfrm>
          <a:prstGeom prst="rect">
            <a:avLst/>
          </a:prstGeom>
        </p:spPr>
      </p:pic>
      <p:sp>
        <p:nvSpPr>
          <p:cNvPr id="73" name="Titel 1">
            <a:extLst>
              <a:ext uri="{FF2B5EF4-FFF2-40B4-BE49-F238E27FC236}">
                <a16:creationId xmlns:a16="http://schemas.microsoft.com/office/drawing/2014/main" id="{EF120F3E-1467-C46A-EBAD-75A51719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31" y="275580"/>
            <a:ext cx="6269037" cy="742950"/>
          </a:xfrm>
        </p:spPr>
        <p:txBody>
          <a:bodyPr anchor="t">
            <a:normAutofit fontScale="90000"/>
          </a:bodyPr>
          <a:lstStyle/>
          <a:p>
            <a:pPr algn="l">
              <a:defRPr/>
            </a:pPr>
            <a:r>
              <a:rPr lang="de-DE" sz="2900" dirty="0"/>
              <a:t>Selektives Fressen</a:t>
            </a:r>
            <a:br>
              <a:rPr lang="de-DE" sz="2400" b="1" dirty="0">
                <a:effectLst/>
              </a:rPr>
            </a:br>
            <a:r>
              <a:rPr lang="de-DE" altLang="de-DE" sz="2400" dirty="0">
                <a:effectLst/>
              </a:rPr>
              <a:t>Verringerung der Artenvielfalt durch Selektion</a:t>
            </a:r>
            <a:endParaRPr lang="de-DE" sz="2400" b="1" dirty="0">
              <a:effectLst/>
            </a:endParaRPr>
          </a:p>
        </p:txBody>
      </p:sp>
      <p:pic>
        <p:nvPicPr>
          <p:cNvPr id="74" name="Picture 12">
            <a:extLst>
              <a:ext uri="{FF2B5EF4-FFF2-40B4-BE49-F238E27FC236}">
                <a16:creationId xmlns:a16="http://schemas.microsoft.com/office/drawing/2014/main" id="{1F70AEB0-9CD4-21A0-2F7F-7DE38E97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92" y="1298859"/>
            <a:ext cx="21272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" name="Text Box 8">
            <a:extLst>
              <a:ext uri="{FF2B5EF4-FFF2-40B4-BE49-F238E27FC236}">
                <a16:creationId xmlns:a16="http://schemas.microsoft.com/office/drawing/2014/main" id="{0155390A-39B2-776C-13E1-686B2E29B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92" y="4178584"/>
            <a:ext cx="118903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Buche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Fichte</a:t>
            </a:r>
          </a:p>
        </p:txBody>
      </p:sp>
      <p:sp>
        <p:nvSpPr>
          <p:cNvPr id="76" name="Text Box 7">
            <a:extLst>
              <a:ext uri="{FF2B5EF4-FFF2-40B4-BE49-F238E27FC236}">
                <a16:creationId xmlns:a16="http://schemas.microsoft.com/office/drawing/2014/main" id="{FCDFEB5A-02C2-4F74-DE1A-BE13C3461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663" y="4520023"/>
            <a:ext cx="13335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Birke</a:t>
            </a:r>
          </a:p>
        </p:txBody>
      </p:sp>
      <p:sp>
        <p:nvSpPr>
          <p:cNvPr id="77" name="Text Box 6">
            <a:extLst>
              <a:ext uri="{FF2B5EF4-FFF2-40B4-BE49-F238E27FC236}">
                <a16:creationId xmlns:a16="http://schemas.microsoft.com/office/drawing/2014/main" id="{7E586B40-2533-E4D9-6A7B-8CECD1592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742" y="4544787"/>
            <a:ext cx="136366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Eiche Esche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Hainbuche Eberesche</a:t>
            </a:r>
          </a:p>
        </p:txBody>
      </p:sp>
      <p:sp>
        <p:nvSpPr>
          <p:cNvPr id="78" name="Pfeil nach rechts 3">
            <a:extLst>
              <a:ext uri="{FF2B5EF4-FFF2-40B4-BE49-F238E27FC236}">
                <a16:creationId xmlns:a16="http://schemas.microsoft.com/office/drawing/2014/main" id="{E0780E6A-6FF4-E36E-7A7E-D113FCE1AE31}"/>
              </a:ext>
            </a:extLst>
          </p:cNvPr>
          <p:cNvSpPr/>
          <p:nvPr/>
        </p:nvSpPr>
        <p:spPr>
          <a:xfrm>
            <a:off x="809730" y="5331108"/>
            <a:ext cx="4695720" cy="2159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79" name="Textfeld 4">
            <a:extLst>
              <a:ext uri="{FF2B5EF4-FFF2-40B4-BE49-F238E27FC236}">
                <a16:creationId xmlns:a16="http://schemas.microsoft.com/office/drawing/2014/main" id="{C02E6B84-539A-A117-433D-BE7647A45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130" y="5593046"/>
            <a:ext cx="2156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Beäsungsintensität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D6738671-ECE2-EBA5-49C3-DA7C2EF0C4F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680" y="1287611"/>
            <a:ext cx="1982702" cy="28465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6B0083D-4091-80BF-795F-A00E268F736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494" y="1287612"/>
            <a:ext cx="2071369" cy="2855276"/>
          </a:xfrm>
          <a:prstGeom prst="rect">
            <a:avLst/>
          </a:prstGeom>
        </p:spPr>
      </p:pic>
      <p:pic>
        <p:nvPicPr>
          <p:cNvPr id="82" name="Grafik 81" descr="Tannenbaum">
            <a:extLst>
              <a:ext uri="{FF2B5EF4-FFF2-40B4-BE49-F238E27FC236}">
                <a16:creationId xmlns:a16="http://schemas.microsoft.com/office/drawing/2014/main" id="{FFB0D68E-CEDC-3DA2-F765-4FE0B920A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843" y="2543438"/>
            <a:ext cx="471479" cy="47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C73416F-7455-7D8A-6418-619B931A081F}"/>
              </a:ext>
            </a:extLst>
          </p:cNvPr>
          <p:cNvSpPr txBox="1">
            <a:spLocks/>
          </p:cNvSpPr>
          <p:nvPr/>
        </p:nvSpPr>
        <p:spPr>
          <a:xfrm>
            <a:off x="4386530" y="376518"/>
            <a:ext cx="2498364" cy="56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/>
              <a:t>Waldwildschäden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C56C141-FB40-C061-806B-629686FE6605}"/>
              </a:ext>
            </a:extLst>
          </p:cNvPr>
          <p:cNvSpPr txBox="1">
            <a:spLocks/>
          </p:cNvSpPr>
          <p:nvPr/>
        </p:nvSpPr>
        <p:spPr>
          <a:xfrm>
            <a:off x="1753994" y="831881"/>
            <a:ext cx="8056482" cy="56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400" b="0" dirty="0"/>
              <a:t>Nur partiell? Nur an „Aufforstungsflächen? Nur regional? Schwerpunktbejagung?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213C9A-DF26-2097-46E6-9A54F7CA2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212" y="1534272"/>
            <a:ext cx="7028211" cy="482207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8DF3D21-ED20-CFB4-B4AA-1EFF94708F29}"/>
              </a:ext>
            </a:extLst>
          </p:cNvPr>
          <p:cNvSpPr txBox="1">
            <a:spLocks/>
          </p:cNvSpPr>
          <p:nvPr/>
        </p:nvSpPr>
        <p:spPr>
          <a:xfrm>
            <a:off x="9243710" y="4792142"/>
            <a:ext cx="2967266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3200" dirty="0">
                <a:solidFill>
                  <a:prstClr val="white"/>
                </a:solidFill>
                <a:latin typeface="+mn-lt"/>
              </a:rPr>
              <a:t>von 935.000 ha</a:t>
            </a:r>
          </a:p>
        </p:txBody>
      </p:sp>
    </p:spTree>
    <p:extLst>
      <p:ext uri="{BB962C8B-B14F-4D97-AF65-F5344CB8AC3E}">
        <p14:creationId xmlns:p14="http://schemas.microsoft.com/office/powerpoint/2010/main" val="1168414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/>
          <p:cNvSpPr txBox="1">
            <a:spLocks/>
          </p:cNvSpPr>
          <p:nvPr/>
        </p:nvSpPr>
        <p:spPr>
          <a:xfrm>
            <a:off x="9551486" y="6380560"/>
            <a:ext cx="2495693" cy="23543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www.wildoekologie-heute.de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96EC88-152E-4519-8A4E-99069B704F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" y="893"/>
            <a:ext cx="12188825" cy="6856214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CF97B446-C850-4B3E-A02C-D914F9A5B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5836426"/>
            <a:ext cx="3939124" cy="50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„</a:t>
            </a: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Microsoft YaHei" panose="020B0503020204020204" pitchFamily="34" charset="-122"/>
                <a:cs typeface="+mn-cs"/>
              </a:rPr>
              <a:t>Buche-Fichte-Phänomen</a:t>
            </a: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757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5B894025-2460-40DB-B0A6-870F7B76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5836426"/>
            <a:ext cx="3939124" cy="50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„</a:t>
            </a: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Microsoft YaHei" panose="020B0503020204020204" pitchFamily="34" charset="-122"/>
                <a:cs typeface="+mn-cs"/>
              </a:rPr>
              <a:t>Buche-Fichte-Phänomen</a:t>
            </a: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8150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19766" y="6356350"/>
            <a:ext cx="98826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B26EF33-76B7-BA9F-A9C7-4AD6E7C9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077" y="953586"/>
            <a:ext cx="4080025" cy="504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8A0D57-07BA-8A57-4AC8-61127FE79D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648" y="242722"/>
            <a:ext cx="4320480" cy="5760640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2EA8E868-19CE-235E-6070-F8EAD4D9A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27" y="395252"/>
            <a:ext cx="3939124" cy="50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„Buche-Fichte-Phänomen“</a:t>
            </a:r>
          </a:p>
        </p:txBody>
      </p:sp>
    </p:spTree>
    <p:extLst>
      <p:ext uri="{BB962C8B-B14F-4D97-AF65-F5344CB8AC3E}">
        <p14:creationId xmlns:p14="http://schemas.microsoft.com/office/powerpoint/2010/main" val="946814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19766" y="6356350"/>
            <a:ext cx="98826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E1A6C15-7AB0-EEA5-3709-9C675246D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890" y="2191677"/>
            <a:ext cx="4390037" cy="11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Veränderung der Waldgesellschaften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32CFD84-E490-EFDC-618B-C00F04228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49" y="1505692"/>
            <a:ext cx="3939124" cy="50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(„Buche-Fichte-Phänomen“)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440EA1B-8217-8736-5B5B-5403D7935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5073" y="542805"/>
            <a:ext cx="4390037" cy="581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36A73B16-EA62-F228-268E-65B1CFC0ACB1}"/>
              </a:ext>
            </a:extLst>
          </p:cNvPr>
          <p:cNvSpPr/>
          <p:nvPr/>
        </p:nvSpPr>
        <p:spPr>
          <a:xfrm>
            <a:off x="1097888" y="3755668"/>
            <a:ext cx="467211" cy="389094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1AB28AF3-EE31-262B-3452-EE18A89CFB26}"/>
              </a:ext>
            </a:extLst>
          </p:cNvPr>
          <p:cNvSpPr/>
          <p:nvPr/>
        </p:nvSpPr>
        <p:spPr>
          <a:xfrm>
            <a:off x="1107151" y="2388898"/>
            <a:ext cx="467211" cy="389094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2D83A5-08F6-736A-737D-6FFC6263B44C}"/>
              </a:ext>
            </a:extLst>
          </p:cNvPr>
          <p:cNvSpPr txBox="1"/>
          <p:nvPr/>
        </p:nvSpPr>
        <p:spPr>
          <a:xfrm>
            <a:off x="1746890" y="3413207"/>
            <a:ext cx="384054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Entwicklung zu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Buchen-Fichten-(Birken)-Forsten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AF608C7-F5C3-BBB8-E431-6AD98325B27F}"/>
              </a:ext>
            </a:extLst>
          </p:cNvPr>
          <p:cNvSpPr txBox="1">
            <a:spLocks/>
          </p:cNvSpPr>
          <p:nvPr/>
        </p:nvSpPr>
        <p:spPr>
          <a:xfrm>
            <a:off x="563849" y="259836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200135D7-7B20-F7E1-A2AF-390CE353C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86" y="1056970"/>
            <a:ext cx="3939124" cy="50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e-DE" altLang="de-DE" dirty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rPr>
              <a:t>Nur Birke, Buche, Fichte überleben</a:t>
            </a:r>
            <a:endParaRPr kumimoji="0" lang="de-DE" altLang="de-DE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252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19766" y="6356350"/>
            <a:ext cx="98826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32CFD84-E490-EFDC-618B-C00F04228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139" y="411092"/>
            <a:ext cx="3939124" cy="50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„Buche-Fichte-Phänomen“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AF608C7-F5C3-BBB8-E431-6AD98325B27F}"/>
              </a:ext>
            </a:extLst>
          </p:cNvPr>
          <p:cNvSpPr txBox="1">
            <a:spLocks/>
          </p:cNvSpPr>
          <p:nvPr/>
        </p:nvSpPr>
        <p:spPr>
          <a:xfrm>
            <a:off x="563849" y="259836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6070D7-E865-AA48-B4B9-6BE767131E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701" y="1063645"/>
            <a:ext cx="6631440" cy="49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61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19766" y="6356350"/>
            <a:ext cx="98826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E2A953B-718B-5402-A515-C27CCA937231}"/>
              </a:ext>
            </a:extLst>
          </p:cNvPr>
          <p:cNvSpPr txBox="1">
            <a:spLocks/>
          </p:cNvSpPr>
          <p:nvPr/>
        </p:nvSpPr>
        <p:spPr>
          <a:xfrm>
            <a:off x="853088" y="528003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prstClr val="white"/>
                </a:solidFill>
                <a:effectLst/>
                <a:latin typeface="Calibri" panose="020F0502020204030204"/>
              </a:rPr>
              <a:t>Winterverbiss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34F4DB6-BE78-C3AE-8B79-F7E355DFA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762345"/>
              </p:ext>
            </p:extLst>
          </p:nvPr>
        </p:nvGraphicFramePr>
        <p:xfrm>
          <a:off x="1082122" y="1206512"/>
          <a:ext cx="9326878" cy="787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7824">
                  <a:extLst>
                    <a:ext uri="{9D8B030D-6E8A-4147-A177-3AD203B41FA5}">
                      <a16:colId xmlns:a16="http://schemas.microsoft.com/office/drawing/2014/main" val="3914918279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865185928"/>
                    </a:ext>
                  </a:extLst>
                </a:gridCol>
                <a:gridCol w="762071">
                  <a:extLst>
                    <a:ext uri="{9D8B030D-6E8A-4147-A177-3AD203B41FA5}">
                      <a16:colId xmlns:a16="http://schemas.microsoft.com/office/drawing/2014/main" val="4219705373"/>
                    </a:ext>
                  </a:extLst>
                </a:gridCol>
                <a:gridCol w="767212">
                  <a:extLst>
                    <a:ext uri="{9D8B030D-6E8A-4147-A177-3AD203B41FA5}">
                      <a16:colId xmlns:a16="http://schemas.microsoft.com/office/drawing/2014/main" val="3332303665"/>
                    </a:ext>
                  </a:extLst>
                </a:gridCol>
                <a:gridCol w="769269">
                  <a:extLst>
                    <a:ext uri="{9D8B030D-6E8A-4147-A177-3AD203B41FA5}">
                      <a16:colId xmlns:a16="http://schemas.microsoft.com/office/drawing/2014/main" val="2330910940"/>
                    </a:ext>
                  </a:extLst>
                </a:gridCol>
                <a:gridCol w="766184">
                  <a:extLst>
                    <a:ext uri="{9D8B030D-6E8A-4147-A177-3AD203B41FA5}">
                      <a16:colId xmlns:a16="http://schemas.microsoft.com/office/drawing/2014/main" val="677141986"/>
                    </a:ext>
                  </a:extLst>
                </a:gridCol>
                <a:gridCol w="767212">
                  <a:extLst>
                    <a:ext uri="{9D8B030D-6E8A-4147-A177-3AD203B41FA5}">
                      <a16:colId xmlns:a16="http://schemas.microsoft.com/office/drawing/2014/main" val="4105866365"/>
                    </a:ext>
                  </a:extLst>
                </a:gridCol>
                <a:gridCol w="383093">
                  <a:extLst>
                    <a:ext uri="{9D8B030D-6E8A-4147-A177-3AD203B41FA5}">
                      <a16:colId xmlns:a16="http://schemas.microsoft.com/office/drawing/2014/main" val="675034549"/>
                    </a:ext>
                  </a:extLst>
                </a:gridCol>
                <a:gridCol w="383093">
                  <a:extLst>
                    <a:ext uri="{9D8B030D-6E8A-4147-A177-3AD203B41FA5}">
                      <a16:colId xmlns:a16="http://schemas.microsoft.com/office/drawing/2014/main" val="1488730461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3772644664"/>
                    </a:ext>
                  </a:extLst>
                </a:gridCol>
                <a:gridCol w="766184">
                  <a:extLst>
                    <a:ext uri="{9D8B030D-6E8A-4147-A177-3AD203B41FA5}">
                      <a16:colId xmlns:a16="http://schemas.microsoft.com/office/drawing/2014/main" val="4254635939"/>
                    </a:ext>
                  </a:extLst>
                </a:gridCol>
                <a:gridCol w="767212">
                  <a:extLst>
                    <a:ext uri="{9D8B030D-6E8A-4147-A177-3AD203B41FA5}">
                      <a16:colId xmlns:a16="http://schemas.microsoft.com/office/drawing/2014/main" val="3151285074"/>
                    </a:ext>
                  </a:extLst>
                </a:gridCol>
                <a:gridCol w="383606">
                  <a:extLst>
                    <a:ext uri="{9D8B030D-6E8A-4147-A177-3AD203B41FA5}">
                      <a16:colId xmlns:a16="http://schemas.microsoft.com/office/drawing/2014/main" val="1128729700"/>
                    </a:ext>
                  </a:extLst>
                </a:gridCol>
                <a:gridCol w="383606">
                  <a:extLst>
                    <a:ext uri="{9D8B030D-6E8A-4147-A177-3AD203B41FA5}">
                      <a16:colId xmlns:a16="http://schemas.microsoft.com/office/drawing/2014/main" val="1884751175"/>
                    </a:ext>
                  </a:extLst>
                </a:gridCol>
              </a:tblGrid>
              <a:tr h="37334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Mai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Jun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Jul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Aug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Sept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Okt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Nov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Dez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>
                          <a:effectLst/>
                        </a:rPr>
                        <a:t>Jan</a:t>
                      </a:r>
                      <a:endParaRPr lang="de-DE" sz="2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Feb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 err="1">
                          <a:effectLst/>
                        </a:rPr>
                        <a:t>Mrz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56661"/>
                  </a:ext>
                </a:extLst>
              </a:tr>
              <a:tr h="38527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 dirty="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  <a:highlight>
                            <a:srgbClr val="FFFFFF"/>
                          </a:highlight>
                        </a:rPr>
                        <a:t> </a:t>
                      </a:r>
                      <a:endParaRPr lang="de-DE" sz="1100" kern="10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 </a:t>
                      </a:r>
                      <a:endParaRPr lang="de-D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 </a:t>
                      </a:r>
                      <a:endParaRPr lang="de-D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 dirty="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de-DE" sz="1100" kern="100" dirty="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 dirty="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</a:rPr>
                        <a:t> </a:t>
                      </a:r>
                      <a:endParaRPr lang="de-D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</a:rPr>
                        <a:t> </a:t>
                      </a:r>
                      <a:endParaRPr lang="de-D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de-D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de-D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77631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F64E84C-F5AE-B78B-53AA-ADE45DDDA7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327" y="2811426"/>
            <a:ext cx="4338793" cy="3254094"/>
          </a:xfrm>
          <a:prstGeom prst="rect">
            <a:avLst/>
          </a:prstGeom>
        </p:spPr>
      </p:pic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1B5007A9-E94A-F6C6-677F-10D16C0E8518}"/>
              </a:ext>
            </a:extLst>
          </p:cNvPr>
          <p:cNvSpPr/>
          <p:nvPr/>
        </p:nvSpPr>
        <p:spPr>
          <a:xfrm rot="4896244">
            <a:off x="9977435" y="2274917"/>
            <a:ext cx="523472" cy="266075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F8F6241F-3E9C-46B8-6023-E7E4E7E4B20E}"/>
              </a:ext>
            </a:extLst>
          </p:cNvPr>
          <p:cNvSpPr/>
          <p:nvPr/>
        </p:nvSpPr>
        <p:spPr>
          <a:xfrm rot="7915335">
            <a:off x="6385009" y="2269642"/>
            <a:ext cx="523472" cy="266075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4AA4E32-BF1F-1C73-7035-FBB5DAEF26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1300" y="2811426"/>
            <a:ext cx="4606118" cy="325409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32A0FD2-F00F-2F39-C818-977F7D05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604" y="2894329"/>
            <a:ext cx="4556814" cy="341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19766" y="6356350"/>
            <a:ext cx="98826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E2A953B-718B-5402-A515-C27CCA937231}"/>
              </a:ext>
            </a:extLst>
          </p:cNvPr>
          <p:cNvSpPr txBox="1">
            <a:spLocks/>
          </p:cNvSpPr>
          <p:nvPr/>
        </p:nvSpPr>
        <p:spPr>
          <a:xfrm>
            <a:off x="853088" y="528003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prstClr val="white"/>
                </a:solidFill>
                <a:effectLst/>
                <a:latin typeface="Calibri" panose="020F0502020204030204"/>
              </a:rPr>
              <a:t>Winterverbiss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34F4DB6-BE78-C3AE-8B79-F7E355DFA120}"/>
              </a:ext>
            </a:extLst>
          </p:cNvPr>
          <p:cNvGraphicFramePr>
            <a:graphicFrameLocks noGrp="1"/>
          </p:cNvGraphicFramePr>
          <p:nvPr/>
        </p:nvGraphicFramePr>
        <p:xfrm>
          <a:off x="1082122" y="1206512"/>
          <a:ext cx="9326878" cy="787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7824">
                  <a:extLst>
                    <a:ext uri="{9D8B030D-6E8A-4147-A177-3AD203B41FA5}">
                      <a16:colId xmlns:a16="http://schemas.microsoft.com/office/drawing/2014/main" val="3914918279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865185928"/>
                    </a:ext>
                  </a:extLst>
                </a:gridCol>
                <a:gridCol w="762071">
                  <a:extLst>
                    <a:ext uri="{9D8B030D-6E8A-4147-A177-3AD203B41FA5}">
                      <a16:colId xmlns:a16="http://schemas.microsoft.com/office/drawing/2014/main" val="4219705373"/>
                    </a:ext>
                  </a:extLst>
                </a:gridCol>
                <a:gridCol w="767212">
                  <a:extLst>
                    <a:ext uri="{9D8B030D-6E8A-4147-A177-3AD203B41FA5}">
                      <a16:colId xmlns:a16="http://schemas.microsoft.com/office/drawing/2014/main" val="3332303665"/>
                    </a:ext>
                  </a:extLst>
                </a:gridCol>
                <a:gridCol w="769269">
                  <a:extLst>
                    <a:ext uri="{9D8B030D-6E8A-4147-A177-3AD203B41FA5}">
                      <a16:colId xmlns:a16="http://schemas.microsoft.com/office/drawing/2014/main" val="2330910940"/>
                    </a:ext>
                  </a:extLst>
                </a:gridCol>
                <a:gridCol w="766184">
                  <a:extLst>
                    <a:ext uri="{9D8B030D-6E8A-4147-A177-3AD203B41FA5}">
                      <a16:colId xmlns:a16="http://schemas.microsoft.com/office/drawing/2014/main" val="677141986"/>
                    </a:ext>
                  </a:extLst>
                </a:gridCol>
                <a:gridCol w="767212">
                  <a:extLst>
                    <a:ext uri="{9D8B030D-6E8A-4147-A177-3AD203B41FA5}">
                      <a16:colId xmlns:a16="http://schemas.microsoft.com/office/drawing/2014/main" val="4105866365"/>
                    </a:ext>
                  </a:extLst>
                </a:gridCol>
                <a:gridCol w="383093">
                  <a:extLst>
                    <a:ext uri="{9D8B030D-6E8A-4147-A177-3AD203B41FA5}">
                      <a16:colId xmlns:a16="http://schemas.microsoft.com/office/drawing/2014/main" val="675034549"/>
                    </a:ext>
                  </a:extLst>
                </a:gridCol>
                <a:gridCol w="383093">
                  <a:extLst>
                    <a:ext uri="{9D8B030D-6E8A-4147-A177-3AD203B41FA5}">
                      <a16:colId xmlns:a16="http://schemas.microsoft.com/office/drawing/2014/main" val="1488730461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3772644664"/>
                    </a:ext>
                  </a:extLst>
                </a:gridCol>
                <a:gridCol w="766184">
                  <a:extLst>
                    <a:ext uri="{9D8B030D-6E8A-4147-A177-3AD203B41FA5}">
                      <a16:colId xmlns:a16="http://schemas.microsoft.com/office/drawing/2014/main" val="4254635939"/>
                    </a:ext>
                  </a:extLst>
                </a:gridCol>
                <a:gridCol w="767212">
                  <a:extLst>
                    <a:ext uri="{9D8B030D-6E8A-4147-A177-3AD203B41FA5}">
                      <a16:colId xmlns:a16="http://schemas.microsoft.com/office/drawing/2014/main" val="3151285074"/>
                    </a:ext>
                  </a:extLst>
                </a:gridCol>
                <a:gridCol w="383606">
                  <a:extLst>
                    <a:ext uri="{9D8B030D-6E8A-4147-A177-3AD203B41FA5}">
                      <a16:colId xmlns:a16="http://schemas.microsoft.com/office/drawing/2014/main" val="1128729700"/>
                    </a:ext>
                  </a:extLst>
                </a:gridCol>
                <a:gridCol w="383606">
                  <a:extLst>
                    <a:ext uri="{9D8B030D-6E8A-4147-A177-3AD203B41FA5}">
                      <a16:colId xmlns:a16="http://schemas.microsoft.com/office/drawing/2014/main" val="1884751175"/>
                    </a:ext>
                  </a:extLst>
                </a:gridCol>
              </a:tblGrid>
              <a:tr h="37334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Mai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Jun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Jul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Aug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Sept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Okt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Nov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Dez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>
                          <a:effectLst/>
                        </a:rPr>
                        <a:t>Jan</a:t>
                      </a:r>
                      <a:endParaRPr lang="de-DE" sz="2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</a:rPr>
                        <a:t>Feb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 err="1">
                          <a:effectLst/>
                        </a:rPr>
                        <a:t>Mrz</a:t>
                      </a:r>
                      <a:endParaRPr lang="de-DE" sz="2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2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56661"/>
                  </a:ext>
                </a:extLst>
              </a:tr>
              <a:tr h="38527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 dirty="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  <a:highlight>
                            <a:srgbClr val="FFFFFF"/>
                          </a:highlight>
                        </a:rPr>
                        <a:t> </a:t>
                      </a:r>
                      <a:endParaRPr lang="de-DE" sz="1100" kern="10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 </a:t>
                      </a:r>
                      <a:endParaRPr lang="de-D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 </a:t>
                      </a:r>
                      <a:endParaRPr lang="de-D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 dirty="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de-DE" sz="1100" kern="100" dirty="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  <a:highlight>
                            <a:srgbClr val="70AD47"/>
                          </a:highlight>
                        </a:rPr>
                        <a:t> </a:t>
                      </a:r>
                      <a:endParaRPr lang="de-DE" sz="1100" kern="100" dirty="0"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</a:rPr>
                        <a:t> </a:t>
                      </a:r>
                      <a:endParaRPr lang="de-D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</a:rPr>
                        <a:t> </a:t>
                      </a:r>
                      <a:endParaRPr lang="de-D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de-D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de-D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77631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815AA484-6A0E-4BDB-9AA2-CAB625AF4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777" y="2407954"/>
            <a:ext cx="6660776" cy="3898513"/>
          </a:xfrm>
          <a:prstGeom prst="rect">
            <a:avLst/>
          </a:prstGeom>
        </p:spPr>
      </p:pic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1B5007A9-E94A-F6C6-677F-10D16C0E8518}"/>
              </a:ext>
            </a:extLst>
          </p:cNvPr>
          <p:cNvSpPr/>
          <p:nvPr/>
        </p:nvSpPr>
        <p:spPr>
          <a:xfrm rot="6104051">
            <a:off x="9810327" y="2212167"/>
            <a:ext cx="512312" cy="341690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4A638A7-D85B-44A5-60EE-73F6591927F8}"/>
              </a:ext>
            </a:extLst>
          </p:cNvPr>
          <p:cNvSpPr txBox="1">
            <a:spLocks/>
          </p:cNvSpPr>
          <p:nvPr/>
        </p:nvSpPr>
        <p:spPr>
          <a:xfrm>
            <a:off x="5136777" y="6340261"/>
            <a:ext cx="2553500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b="1" dirty="0">
                <a:solidFill>
                  <a:prstClr val="white"/>
                </a:solidFill>
                <a:effectLst/>
                <a:latin typeface="Calibri" panose="020F0502020204030204"/>
              </a:rPr>
              <a:t>Brilon, 21.4.24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621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19766" y="6356350"/>
            <a:ext cx="98826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E2A953B-718B-5402-A515-C27CCA937231}"/>
              </a:ext>
            </a:extLst>
          </p:cNvPr>
          <p:cNvSpPr txBox="1">
            <a:spLocks/>
          </p:cNvSpPr>
          <p:nvPr/>
        </p:nvSpPr>
        <p:spPr>
          <a:xfrm>
            <a:off x="426368" y="273336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Notäsung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im Winter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+mj-ea"/>
              <a:cs typeface="+mj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9339C92-8282-EF67-F423-4B2BD70263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636" y="690205"/>
            <a:ext cx="2136010" cy="28480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EB160F-C64B-5DFF-B5AF-B3FD0F1D1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179" y="3750724"/>
            <a:ext cx="2561494" cy="29238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5BA7EDF-D819-FF3A-F0DA-FD8D1DC5F2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882" y="3703774"/>
            <a:ext cx="2031764" cy="27090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57D4684-F29F-020F-2619-48CDB290E7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50617" y="4080987"/>
            <a:ext cx="3017701" cy="22632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932E7D4-8F5B-8C8C-0A47-7080012B21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979" y="273720"/>
            <a:ext cx="2255777" cy="326449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F511874-83D9-596B-7492-F2C8EDAF82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916" y="136525"/>
            <a:ext cx="4756332" cy="356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64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A1FED1-D586-7090-439B-8DEE7D0643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7" y="764704"/>
            <a:ext cx="6912768" cy="51845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9F6A68-50A3-E87D-89A4-9A9A62BCFD8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697412" y="4070750"/>
            <a:ext cx="5401420" cy="22856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59F2BE4-8528-E7AC-4D71-892EDABA0440}"/>
              </a:ext>
            </a:extLst>
          </p:cNvPr>
          <p:cNvSpPr txBox="1">
            <a:spLocks/>
          </p:cNvSpPr>
          <p:nvPr/>
        </p:nvSpPr>
        <p:spPr>
          <a:xfrm>
            <a:off x="712118" y="273336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Notäsung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im Winter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C67413-18C3-9D42-1441-E7D341A417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2624" y="764704"/>
            <a:ext cx="3694794" cy="2349408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F6D9C9FA-3FC4-D262-6020-7AB277115DA2}"/>
              </a:ext>
            </a:extLst>
          </p:cNvPr>
          <p:cNvSpPr txBox="1">
            <a:spLocks/>
          </p:cNvSpPr>
          <p:nvPr/>
        </p:nvSpPr>
        <p:spPr>
          <a:xfrm>
            <a:off x="10009959" y="3006438"/>
            <a:ext cx="1553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paulwip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pixelio.de</a:t>
            </a:r>
          </a:p>
        </p:txBody>
      </p:sp>
    </p:spTree>
    <p:extLst>
      <p:ext uri="{BB962C8B-B14F-4D97-AF65-F5344CB8AC3E}">
        <p14:creationId xmlns:p14="http://schemas.microsoft.com/office/powerpoint/2010/main" val="834044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EB34667-BBB1-42A7-B7E1-F6AEEAEB7E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377" y="1073893"/>
            <a:ext cx="3376509" cy="4502012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488D9E29-B125-A5A3-32A2-EE72DCF60DE5}"/>
              </a:ext>
            </a:extLst>
          </p:cNvPr>
          <p:cNvSpPr txBox="1">
            <a:spLocks/>
          </p:cNvSpPr>
          <p:nvPr/>
        </p:nvSpPr>
        <p:spPr>
          <a:xfrm>
            <a:off x="379705" y="397043"/>
            <a:ext cx="5210910" cy="854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Kritische Zeit: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Januar bis Vegetationsbeginn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9AA6D8D-3A4D-DF68-2672-B0AE9035F5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922" y="248409"/>
            <a:ext cx="3031630" cy="404217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EC1B294-B009-2C1D-3DF2-8106509359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418" y="4545104"/>
            <a:ext cx="6491134" cy="17212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1F02E4-3CE8-C63C-1366-63E6953FF5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16" y="1251312"/>
            <a:ext cx="3965281" cy="29739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36B8D2C-4950-8648-7FE7-409C99E85BF5}"/>
              </a:ext>
            </a:extLst>
          </p:cNvPr>
          <p:cNvSpPr txBox="1">
            <a:spLocks/>
          </p:cNvSpPr>
          <p:nvPr/>
        </p:nvSpPr>
        <p:spPr>
          <a:xfrm>
            <a:off x="2832661" y="3983739"/>
            <a:ext cx="1915085" cy="4014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Hagen,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15.3.2021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8028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C73416F-7455-7D8A-6418-619B931A081F}"/>
              </a:ext>
            </a:extLst>
          </p:cNvPr>
          <p:cNvSpPr txBox="1">
            <a:spLocks/>
          </p:cNvSpPr>
          <p:nvPr/>
        </p:nvSpPr>
        <p:spPr>
          <a:xfrm>
            <a:off x="459989" y="448236"/>
            <a:ext cx="2498364" cy="56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/>
              <a:t>Waldwildschäden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A956CC2-A6E8-CFD1-2A68-DF8142DEE804}"/>
              </a:ext>
            </a:extLst>
          </p:cNvPr>
          <p:cNvSpPr txBox="1">
            <a:spLocks/>
          </p:cNvSpPr>
          <p:nvPr/>
        </p:nvSpPr>
        <p:spPr>
          <a:xfrm>
            <a:off x="7896200" y="1052736"/>
            <a:ext cx="3960440" cy="20942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2800" dirty="0">
              <a:solidFill>
                <a:prstClr val="white"/>
              </a:solidFill>
              <a:latin typeface="+mn-lt"/>
            </a:endParaRPr>
          </a:p>
          <a:p>
            <a:r>
              <a:rPr lang="de-DE" sz="2600" dirty="0">
                <a:solidFill>
                  <a:prstClr val="white"/>
                </a:solidFill>
                <a:latin typeface="+mn-lt"/>
              </a:rPr>
              <a:t>Aber jedes Reh verursacht Schäden </a:t>
            </a:r>
          </a:p>
          <a:p>
            <a:r>
              <a:rPr lang="de-DE" sz="2000" dirty="0">
                <a:solidFill>
                  <a:prstClr val="white"/>
                </a:solidFill>
                <a:latin typeface="+mn-lt"/>
              </a:rPr>
              <a:t>(ab einer bestimmten Dichte, die aber so gut wie überall überschritten wird)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4EACBC-5695-3ACC-3D0E-CEF29520722D}"/>
              </a:ext>
            </a:extLst>
          </p:cNvPr>
          <p:cNvSpPr txBox="1"/>
          <p:nvPr/>
        </p:nvSpPr>
        <p:spPr>
          <a:xfrm>
            <a:off x="263352" y="1457076"/>
            <a:ext cx="410445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dirty="0">
                <a:solidFill>
                  <a:prstClr val="white"/>
                </a:solidFill>
              </a:rPr>
              <a:t>Nicht jeder Verbiss im Wald ist ein Schaden.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B001662-0DF8-D1F2-3025-76A1524F9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276798"/>
            <a:ext cx="3240360" cy="446553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0117371-874B-9819-7A43-A3B6E06A925F}"/>
              </a:ext>
            </a:extLst>
          </p:cNvPr>
          <p:cNvSpPr txBox="1"/>
          <p:nvPr/>
        </p:nvSpPr>
        <p:spPr>
          <a:xfrm>
            <a:off x="622173" y="4768854"/>
            <a:ext cx="1058585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600" dirty="0">
                <a:solidFill>
                  <a:prstClr val="white"/>
                </a:solidFill>
              </a:rPr>
              <a:t>Wussten Sie schon?: </a:t>
            </a:r>
          </a:p>
          <a:p>
            <a:pPr algn="ctr"/>
            <a:r>
              <a:rPr lang="de-DE" sz="2600" dirty="0">
                <a:solidFill>
                  <a:prstClr val="white"/>
                </a:solidFill>
              </a:rPr>
              <a:t>Rehe und Hirsche können </a:t>
            </a:r>
            <a:r>
              <a:rPr lang="de-DE" sz="3000" b="1" dirty="0">
                <a:solidFill>
                  <a:prstClr val="white"/>
                </a:solidFill>
              </a:rPr>
              <a:t>99 % aller Pflanzen/ aller Biomasse </a:t>
            </a:r>
            <a:r>
              <a:rPr lang="de-DE" sz="2600" dirty="0">
                <a:solidFill>
                  <a:prstClr val="white"/>
                </a:solidFill>
              </a:rPr>
              <a:t>fressen, ohne dass es als Schaden eingestuft wird  </a:t>
            </a:r>
          </a:p>
        </p:txBody>
      </p:sp>
    </p:spTree>
    <p:extLst>
      <p:ext uri="{BB962C8B-B14F-4D97-AF65-F5344CB8AC3E}">
        <p14:creationId xmlns:p14="http://schemas.microsoft.com/office/powerpoint/2010/main" val="75271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8DCA24-1679-5BEE-A997-FD67F4E1EF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05" y="1214155"/>
            <a:ext cx="6733989" cy="505049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8CD1482-482F-2BDA-4F5E-DF32C2273530}"/>
              </a:ext>
            </a:extLst>
          </p:cNvPr>
          <p:cNvSpPr txBox="1">
            <a:spLocks/>
          </p:cNvSpPr>
          <p:nvPr/>
        </p:nvSpPr>
        <p:spPr>
          <a:xfrm>
            <a:off x="7335450" y="5840649"/>
            <a:ext cx="2731690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Hagen,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15.3.2021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FAF0CCF-AE97-D935-AAB8-286DF1BC6D32}"/>
              </a:ext>
            </a:extLst>
          </p:cNvPr>
          <p:cNvSpPr txBox="1">
            <a:spLocks/>
          </p:cNvSpPr>
          <p:nvPr/>
        </p:nvSpPr>
        <p:spPr>
          <a:xfrm>
            <a:off x="523140" y="359886"/>
            <a:ext cx="5210910" cy="854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Kritische Zeit: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Januar bis Vegetationsbeginn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5523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FAF0CCF-AE97-D935-AAB8-286DF1BC6D32}"/>
              </a:ext>
            </a:extLst>
          </p:cNvPr>
          <p:cNvSpPr txBox="1">
            <a:spLocks/>
          </p:cNvSpPr>
          <p:nvPr/>
        </p:nvSpPr>
        <p:spPr>
          <a:xfrm>
            <a:off x="523140" y="359886"/>
            <a:ext cx="5210910" cy="854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Kritische Zeit: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Januar bis Vegetationsbeginn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FD15512-7350-8C3E-53CC-38C757375C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76" y="1929850"/>
            <a:ext cx="5434586" cy="40759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3AC2E1-2B5B-EE4A-2F71-4A3AF92F40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070" y="338445"/>
            <a:ext cx="4250509" cy="566734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8CD1482-482F-2BDA-4F5E-DF32C2273530}"/>
              </a:ext>
            </a:extLst>
          </p:cNvPr>
          <p:cNvSpPr txBox="1">
            <a:spLocks/>
          </p:cNvSpPr>
          <p:nvPr/>
        </p:nvSpPr>
        <p:spPr>
          <a:xfrm>
            <a:off x="8610909" y="5627678"/>
            <a:ext cx="2731690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Hagen,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15.3.2021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9144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D9F475A-9665-55B5-948C-F13D0E6DC2BB}"/>
              </a:ext>
            </a:extLst>
          </p:cNvPr>
          <p:cNvSpPr txBox="1">
            <a:spLocks/>
          </p:cNvSpPr>
          <p:nvPr/>
        </p:nvSpPr>
        <p:spPr>
          <a:xfrm>
            <a:off x="523140" y="288731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Nahrungsbedarf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07023BF-D24B-30DE-6F01-6845828D3B55}"/>
              </a:ext>
            </a:extLst>
          </p:cNvPr>
          <p:cNvSpPr txBox="1">
            <a:spLocks/>
          </p:cNvSpPr>
          <p:nvPr/>
        </p:nvSpPr>
        <p:spPr>
          <a:xfrm>
            <a:off x="952475" y="1194136"/>
            <a:ext cx="2696310" cy="854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1/2 – 4 kg/ Tag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2E4206-2104-D674-3C9C-CAE7260E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56" y="2181754"/>
            <a:ext cx="2514070" cy="251407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7D8B8228-E03E-FC36-D464-3D298D50BBF3}"/>
              </a:ext>
            </a:extLst>
          </p:cNvPr>
          <p:cNvSpPr txBox="1">
            <a:spLocks/>
          </p:cNvSpPr>
          <p:nvPr/>
        </p:nvSpPr>
        <p:spPr>
          <a:xfrm>
            <a:off x="4540723" y="2329573"/>
            <a:ext cx="5784377" cy="854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Winter: 30 Rehe (100 ha):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8B74635-0C15-A9A6-E345-4C48CB9624C9}"/>
              </a:ext>
            </a:extLst>
          </p:cNvPr>
          <p:cNvSpPr txBox="1">
            <a:spLocks/>
          </p:cNvSpPr>
          <p:nvPr/>
        </p:nvSpPr>
        <p:spPr>
          <a:xfrm>
            <a:off x="4540723" y="1469617"/>
            <a:ext cx="1155227" cy="5533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Beispiel</a:t>
            </a:r>
            <a:endParaRPr kumimoji="0" lang="de-DE" sz="2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A885B6F-7FB3-7FA6-52B7-28209CCB0C85}"/>
              </a:ext>
            </a:extLst>
          </p:cNvPr>
          <p:cNvSpPr txBox="1"/>
          <p:nvPr/>
        </p:nvSpPr>
        <p:spPr>
          <a:xfrm>
            <a:off x="5564849" y="3256023"/>
            <a:ext cx="4238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– 60 kg pro Tag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feil nach rechts 11">
            <a:extLst>
              <a:ext uri="{FF2B5EF4-FFF2-40B4-BE49-F238E27FC236}">
                <a16:creationId xmlns:a16="http://schemas.microsoft.com/office/drawing/2014/main" id="{AC75FA8A-721F-65CC-DA08-6E24F15C1BFF}"/>
              </a:ext>
            </a:extLst>
          </p:cNvPr>
          <p:cNvSpPr/>
          <p:nvPr/>
        </p:nvSpPr>
        <p:spPr>
          <a:xfrm>
            <a:off x="4689343" y="3375846"/>
            <a:ext cx="450075" cy="341842"/>
          </a:xfrm>
          <a:prstGeom prst="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Pfeil nach rechts 11">
            <a:extLst>
              <a:ext uri="{FF2B5EF4-FFF2-40B4-BE49-F238E27FC236}">
                <a16:creationId xmlns:a16="http://schemas.microsoft.com/office/drawing/2014/main" id="{DA0E52F6-A3B5-5B1E-3C89-FF0F76FA081C}"/>
              </a:ext>
            </a:extLst>
          </p:cNvPr>
          <p:cNvSpPr/>
          <p:nvPr/>
        </p:nvSpPr>
        <p:spPr>
          <a:xfrm>
            <a:off x="4706210" y="4300947"/>
            <a:ext cx="450075" cy="341842"/>
          </a:xfrm>
          <a:prstGeom prst="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1549D7D-6B22-F737-4D09-C082F5E8E554}"/>
              </a:ext>
            </a:extLst>
          </p:cNvPr>
          <p:cNvSpPr txBox="1"/>
          <p:nvPr/>
        </p:nvSpPr>
        <p:spPr>
          <a:xfrm>
            <a:off x="5584268" y="4217003"/>
            <a:ext cx="4426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Jan/Feb/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Mrz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2700 kg – 5400 kg 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42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8" grpId="0" animBg="1"/>
      <p:bldP spid="19" grpId="0" animBg="1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/>
          <p:cNvSpPr txBox="1">
            <a:spLocks/>
          </p:cNvSpPr>
          <p:nvPr/>
        </p:nvSpPr>
        <p:spPr>
          <a:xfrm>
            <a:off x="9551486" y="6380560"/>
            <a:ext cx="2495693" cy="23543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www.wildoekologie-heute.de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B63A18-5C96-A1BA-2792-DAAF14FB0793}"/>
              </a:ext>
            </a:extLst>
          </p:cNvPr>
          <p:cNvSpPr txBox="1"/>
          <p:nvPr/>
        </p:nvSpPr>
        <p:spPr>
          <a:xfrm>
            <a:off x="380265" y="361938"/>
            <a:ext cx="8087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 bis Anfang April: 2700 kg – 5400 kg  ???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94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A0F6EBF-7198-0736-6774-468E726A9240}"/>
              </a:ext>
            </a:extLst>
          </p:cNvPr>
          <p:cNvSpPr txBox="1">
            <a:spLocks/>
          </p:cNvSpPr>
          <p:nvPr/>
        </p:nvSpPr>
        <p:spPr>
          <a:xfrm>
            <a:off x="523140" y="612581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Notäsung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im Winter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F573DF-0AEE-E069-93A8-61F6E41D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2" y="1736626"/>
            <a:ext cx="4633666" cy="3600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941755-3B94-4EE4-CDA5-90D1F32E5C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901" y="1738848"/>
            <a:ext cx="2448272" cy="42677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BB2C3A-9173-AF29-D088-A2ACE20D0F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5636" y="3640130"/>
            <a:ext cx="2505374" cy="25609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EEA0192-D472-2796-3FC1-7262C17B3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995" y="438588"/>
            <a:ext cx="4117976" cy="309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57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D9F475A-9665-55B5-948C-F13D0E6DC2BB}"/>
              </a:ext>
            </a:extLst>
          </p:cNvPr>
          <p:cNvSpPr txBox="1">
            <a:spLocks/>
          </p:cNvSpPr>
          <p:nvPr/>
        </p:nvSpPr>
        <p:spPr>
          <a:xfrm>
            <a:off x="523140" y="288731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Notäsung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im Winter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2368078-486A-4570-2141-2CF14595161A}"/>
              </a:ext>
            </a:extLst>
          </p:cNvPr>
          <p:cNvSpPr txBox="1">
            <a:spLocks/>
          </p:cNvSpPr>
          <p:nvPr/>
        </p:nvSpPr>
        <p:spPr>
          <a:xfrm>
            <a:off x="1271464" y="4725144"/>
            <a:ext cx="2952328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Engelskirchen, 20.3.2021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756CE7-2C15-ABC5-135B-54165D7BC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00" y="842123"/>
            <a:ext cx="3347379" cy="37170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EE9629-8743-12CB-2291-23CB311155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842123"/>
            <a:ext cx="3921900" cy="52292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CC54960-C4F5-3946-F479-BB9FADFB9F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6557" y="861884"/>
            <a:ext cx="3494059" cy="51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26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DFC7AB-683D-C9EA-FDE9-F37A3281C2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83" y="868017"/>
            <a:ext cx="3672407" cy="48965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6A69800-C993-F56D-32A3-119ABD52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048" y="524314"/>
            <a:ext cx="4032448" cy="524246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AC4DBFEE-1AD6-12CD-9740-79EB45C84B61}"/>
              </a:ext>
            </a:extLst>
          </p:cNvPr>
          <p:cNvSpPr txBox="1">
            <a:spLocks/>
          </p:cNvSpPr>
          <p:nvPr/>
        </p:nvSpPr>
        <p:spPr>
          <a:xfrm>
            <a:off x="681583" y="288731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Notäsung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im Winter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51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19766" y="6356350"/>
            <a:ext cx="988260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47</a:t>
            </a:fld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49F2076-AC0F-AEF7-6AEC-0E1BFD183D99}"/>
              </a:ext>
            </a:extLst>
          </p:cNvPr>
          <p:cNvSpPr/>
          <p:nvPr/>
        </p:nvSpPr>
        <p:spPr>
          <a:xfrm>
            <a:off x="7011329" y="1209202"/>
            <a:ext cx="4398710" cy="40221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prstClr val="white"/>
              </a:solidFill>
              <a:latin typeface="Cambria"/>
            </a:endParaRPr>
          </a:p>
        </p:txBody>
      </p:sp>
      <p:pic>
        <p:nvPicPr>
          <p:cNvPr id="7" name="Grafik 6" descr="Tannenbaum">
            <a:extLst>
              <a:ext uri="{FF2B5EF4-FFF2-40B4-BE49-F238E27FC236}">
                <a16:creationId xmlns:a16="http://schemas.microsoft.com/office/drawing/2014/main" id="{2E76437F-FDE8-FEB8-CD44-3D5A11DE9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4940" y="3076607"/>
            <a:ext cx="432221" cy="432221"/>
          </a:xfrm>
          <a:prstGeom prst="rect">
            <a:avLst/>
          </a:prstGeom>
        </p:spPr>
      </p:pic>
      <p:pic>
        <p:nvPicPr>
          <p:cNvPr id="8" name="Grafik 7" descr="Tannenbaum">
            <a:extLst>
              <a:ext uri="{FF2B5EF4-FFF2-40B4-BE49-F238E27FC236}">
                <a16:creationId xmlns:a16="http://schemas.microsoft.com/office/drawing/2014/main" id="{848E370B-F166-E221-1A8C-9EC13B0D4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1300" y="1733024"/>
            <a:ext cx="471479" cy="471479"/>
          </a:xfrm>
          <a:prstGeom prst="rect">
            <a:avLst/>
          </a:prstGeom>
        </p:spPr>
      </p:pic>
      <p:pic>
        <p:nvPicPr>
          <p:cNvPr id="9" name="Grafik 8" descr="Tannenbaum">
            <a:extLst>
              <a:ext uri="{FF2B5EF4-FFF2-40B4-BE49-F238E27FC236}">
                <a16:creationId xmlns:a16="http://schemas.microsoft.com/office/drawing/2014/main" id="{492F5CAC-C76D-5766-3B7E-9B65BC3C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9031" y="1895756"/>
            <a:ext cx="471479" cy="471479"/>
          </a:xfrm>
          <a:prstGeom prst="rect">
            <a:avLst/>
          </a:prstGeom>
        </p:spPr>
      </p:pic>
      <p:pic>
        <p:nvPicPr>
          <p:cNvPr id="10" name="Grafik 9" descr="Tannenbaum">
            <a:extLst>
              <a:ext uri="{FF2B5EF4-FFF2-40B4-BE49-F238E27FC236}">
                <a16:creationId xmlns:a16="http://schemas.microsoft.com/office/drawing/2014/main" id="{5D2AA336-ABC2-5C91-F569-A7CA24EA3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9705" y="1897539"/>
            <a:ext cx="471479" cy="471479"/>
          </a:xfrm>
          <a:prstGeom prst="rect">
            <a:avLst/>
          </a:prstGeom>
        </p:spPr>
      </p:pic>
      <p:pic>
        <p:nvPicPr>
          <p:cNvPr id="11" name="Grafik 10" descr="Tannenbaum">
            <a:extLst>
              <a:ext uri="{FF2B5EF4-FFF2-40B4-BE49-F238E27FC236}">
                <a16:creationId xmlns:a16="http://schemas.microsoft.com/office/drawing/2014/main" id="{49379FF3-EE03-718A-4E38-4790C9C2A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0860" y="1272821"/>
            <a:ext cx="471479" cy="471479"/>
          </a:xfrm>
          <a:prstGeom prst="rect">
            <a:avLst/>
          </a:prstGeom>
        </p:spPr>
      </p:pic>
      <p:pic>
        <p:nvPicPr>
          <p:cNvPr id="12" name="Grafik 11" descr="Laubbaum">
            <a:extLst>
              <a:ext uri="{FF2B5EF4-FFF2-40B4-BE49-F238E27FC236}">
                <a16:creationId xmlns:a16="http://schemas.microsoft.com/office/drawing/2014/main" id="{B729AF9E-3EF9-1528-4D93-5912F2182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7065" y="2656770"/>
            <a:ext cx="323814" cy="323814"/>
          </a:xfrm>
          <a:prstGeom prst="rect">
            <a:avLst/>
          </a:prstGeom>
        </p:spPr>
      </p:pic>
      <p:pic>
        <p:nvPicPr>
          <p:cNvPr id="13" name="Grafik 12" descr="Tannenbaum">
            <a:extLst>
              <a:ext uri="{FF2B5EF4-FFF2-40B4-BE49-F238E27FC236}">
                <a16:creationId xmlns:a16="http://schemas.microsoft.com/office/drawing/2014/main" id="{4DB56A1D-11C0-D4B7-A44D-C3B865156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5261" y="2688657"/>
            <a:ext cx="432221" cy="432221"/>
          </a:xfrm>
          <a:prstGeom prst="rect">
            <a:avLst/>
          </a:prstGeom>
        </p:spPr>
      </p:pic>
      <p:pic>
        <p:nvPicPr>
          <p:cNvPr id="14" name="Grafik 13" descr="Tannenbaum">
            <a:extLst>
              <a:ext uri="{FF2B5EF4-FFF2-40B4-BE49-F238E27FC236}">
                <a16:creationId xmlns:a16="http://schemas.microsoft.com/office/drawing/2014/main" id="{2A242346-438D-8CDF-00EB-ED2256A15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5636" y="3095554"/>
            <a:ext cx="432221" cy="432221"/>
          </a:xfrm>
          <a:prstGeom prst="rect">
            <a:avLst/>
          </a:prstGeom>
        </p:spPr>
      </p:pic>
      <p:pic>
        <p:nvPicPr>
          <p:cNvPr id="15" name="Grafik 14" descr="Tannenbaum">
            <a:extLst>
              <a:ext uri="{FF2B5EF4-FFF2-40B4-BE49-F238E27FC236}">
                <a16:creationId xmlns:a16="http://schemas.microsoft.com/office/drawing/2014/main" id="{F590539C-5A5F-85D5-28CE-E68FD7341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9189" y="2188837"/>
            <a:ext cx="432221" cy="432221"/>
          </a:xfrm>
          <a:prstGeom prst="rect">
            <a:avLst/>
          </a:prstGeom>
        </p:spPr>
      </p:pic>
      <p:pic>
        <p:nvPicPr>
          <p:cNvPr id="16" name="Grafik 15" descr="Laubbaum">
            <a:extLst>
              <a:ext uri="{FF2B5EF4-FFF2-40B4-BE49-F238E27FC236}">
                <a16:creationId xmlns:a16="http://schemas.microsoft.com/office/drawing/2014/main" id="{80129251-E1DB-6A3D-D01F-63163DB39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5281" y="1596023"/>
            <a:ext cx="323814" cy="323814"/>
          </a:xfrm>
          <a:prstGeom prst="rect">
            <a:avLst/>
          </a:prstGeom>
        </p:spPr>
      </p:pic>
      <p:pic>
        <p:nvPicPr>
          <p:cNvPr id="17" name="Grafik 16" descr="Tannenbaum">
            <a:extLst>
              <a:ext uri="{FF2B5EF4-FFF2-40B4-BE49-F238E27FC236}">
                <a16:creationId xmlns:a16="http://schemas.microsoft.com/office/drawing/2014/main" id="{B5932170-647E-637D-8B8E-A4D8140ED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4338" y="1379913"/>
            <a:ext cx="471479" cy="471479"/>
          </a:xfrm>
          <a:prstGeom prst="rect">
            <a:avLst/>
          </a:prstGeom>
        </p:spPr>
      </p:pic>
      <p:pic>
        <p:nvPicPr>
          <p:cNvPr id="18" name="Grafik 17" descr="Tannenbaum">
            <a:extLst>
              <a:ext uri="{FF2B5EF4-FFF2-40B4-BE49-F238E27FC236}">
                <a16:creationId xmlns:a16="http://schemas.microsoft.com/office/drawing/2014/main" id="{DD98C493-3E55-4DEF-8158-658DD9248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0057" y="1863477"/>
            <a:ext cx="432221" cy="432221"/>
          </a:xfrm>
          <a:prstGeom prst="rect">
            <a:avLst/>
          </a:prstGeom>
        </p:spPr>
      </p:pic>
      <p:pic>
        <p:nvPicPr>
          <p:cNvPr id="19" name="Grafik 18" descr="Tannenbaum">
            <a:extLst>
              <a:ext uri="{FF2B5EF4-FFF2-40B4-BE49-F238E27FC236}">
                <a16:creationId xmlns:a16="http://schemas.microsoft.com/office/drawing/2014/main" id="{0FB02CDA-5503-C367-1342-19538D7EF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9275" y="1771638"/>
            <a:ext cx="432221" cy="432221"/>
          </a:xfrm>
          <a:prstGeom prst="rect">
            <a:avLst/>
          </a:prstGeom>
        </p:spPr>
      </p:pic>
      <p:pic>
        <p:nvPicPr>
          <p:cNvPr id="20" name="Grafik 19" descr="Laubbaum">
            <a:extLst>
              <a:ext uri="{FF2B5EF4-FFF2-40B4-BE49-F238E27FC236}">
                <a16:creationId xmlns:a16="http://schemas.microsoft.com/office/drawing/2014/main" id="{BA66D15D-0A68-D666-B71F-A1BFA41ED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1607" y="2707916"/>
            <a:ext cx="323814" cy="323814"/>
          </a:xfrm>
          <a:prstGeom prst="rect">
            <a:avLst/>
          </a:prstGeom>
        </p:spPr>
      </p:pic>
      <p:pic>
        <p:nvPicPr>
          <p:cNvPr id="21" name="Grafik 20" descr="Tannenbaum">
            <a:extLst>
              <a:ext uri="{FF2B5EF4-FFF2-40B4-BE49-F238E27FC236}">
                <a16:creationId xmlns:a16="http://schemas.microsoft.com/office/drawing/2014/main" id="{98E53917-EDD7-736B-184D-90A7F9FC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2262" y="2389375"/>
            <a:ext cx="432221" cy="432221"/>
          </a:xfrm>
          <a:prstGeom prst="rect">
            <a:avLst/>
          </a:prstGeom>
        </p:spPr>
      </p:pic>
      <p:pic>
        <p:nvPicPr>
          <p:cNvPr id="22" name="Grafik 21" descr="Laubbaum">
            <a:extLst>
              <a:ext uri="{FF2B5EF4-FFF2-40B4-BE49-F238E27FC236}">
                <a16:creationId xmlns:a16="http://schemas.microsoft.com/office/drawing/2014/main" id="{7B8C45E9-1A0D-E6A4-6417-04EA31963C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4645" y="1304493"/>
            <a:ext cx="353226" cy="353226"/>
          </a:xfrm>
          <a:prstGeom prst="rect">
            <a:avLst/>
          </a:prstGeom>
        </p:spPr>
      </p:pic>
      <p:pic>
        <p:nvPicPr>
          <p:cNvPr id="23" name="Grafik 22" descr="Tannenbaum">
            <a:extLst>
              <a:ext uri="{FF2B5EF4-FFF2-40B4-BE49-F238E27FC236}">
                <a16:creationId xmlns:a16="http://schemas.microsoft.com/office/drawing/2014/main" id="{AD64CFB3-2451-D2DD-D155-E78BCD6D1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9749" y="1371519"/>
            <a:ext cx="471479" cy="471479"/>
          </a:xfrm>
          <a:prstGeom prst="rect">
            <a:avLst/>
          </a:prstGeom>
        </p:spPr>
      </p:pic>
      <p:pic>
        <p:nvPicPr>
          <p:cNvPr id="24" name="Grafik 23" descr="Laubbaum">
            <a:extLst>
              <a:ext uri="{FF2B5EF4-FFF2-40B4-BE49-F238E27FC236}">
                <a16:creationId xmlns:a16="http://schemas.microsoft.com/office/drawing/2014/main" id="{BA98533C-9859-9602-877D-24684DD51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309" y="1587628"/>
            <a:ext cx="353226" cy="353226"/>
          </a:xfrm>
          <a:prstGeom prst="rect">
            <a:avLst/>
          </a:prstGeom>
        </p:spPr>
      </p:pic>
      <p:pic>
        <p:nvPicPr>
          <p:cNvPr id="25" name="Grafik 24" descr="Laubbaum">
            <a:extLst>
              <a:ext uri="{FF2B5EF4-FFF2-40B4-BE49-F238E27FC236}">
                <a16:creationId xmlns:a16="http://schemas.microsoft.com/office/drawing/2014/main" id="{953BEC25-3E8F-8295-07FA-3B9FAF39C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0138" y="3493780"/>
            <a:ext cx="323814" cy="323814"/>
          </a:xfrm>
          <a:prstGeom prst="rect">
            <a:avLst/>
          </a:prstGeom>
        </p:spPr>
      </p:pic>
      <p:pic>
        <p:nvPicPr>
          <p:cNvPr id="26" name="Grafik 25" descr="Tannenbaum">
            <a:extLst>
              <a:ext uri="{FF2B5EF4-FFF2-40B4-BE49-F238E27FC236}">
                <a16:creationId xmlns:a16="http://schemas.microsoft.com/office/drawing/2014/main" id="{0ABF479D-8A93-A1DC-E1DA-D998317B9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7797" y="3913617"/>
            <a:ext cx="432221" cy="432221"/>
          </a:xfrm>
          <a:prstGeom prst="rect">
            <a:avLst/>
          </a:prstGeom>
        </p:spPr>
      </p:pic>
      <p:pic>
        <p:nvPicPr>
          <p:cNvPr id="27" name="Grafik 26" descr="Tannenbaum">
            <a:extLst>
              <a:ext uri="{FF2B5EF4-FFF2-40B4-BE49-F238E27FC236}">
                <a16:creationId xmlns:a16="http://schemas.microsoft.com/office/drawing/2014/main" id="{B27588EF-4FC9-7425-66E3-0ED505F98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0476" y="1702234"/>
            <a:ext cx="471479" cy="471479"/>
          </a:xfrm>
          <a:prstGeom prst="rect">
            <a:avLst/>
          </a:prstGeom>
        </p:spPr>
      </p:pic>
      <p:pic>
        <p:nvPicPr>
          <p:cNvPr id="28" name="Grafik 27" descr="Tannenbaum">
            <a:extLst>
              <a:ext uri="{FF2B5EF4-FFF2-40B4-BE49-F238E27FC236}">
                <a16:creationId xmlns:a16="http://schemas.microsoft.com/office/drawing/2014/main" id="{7D6AC646-2CD6-ABE7-7A6C-85A90DBE1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8493" y="3932564"/>
            <a:ext cx="432221" cy="432221"/>
          </a:xfrm>
          <a:prstGeom prst="rect">
            <a:avLst/>
          </a:prstGeom>
        </p:spPr>
      </p:pic>
      <p:pic>
        <p:nvPicPr>
          <p:cNvPr id="29" name="Grafik 28" descr="Laubbaum">
            <a:extLst>
              <a:ext uri="{FF2B5EF4-FFF2-40B4-BE49-F238E27FC236}">
                <a16:creationId xmlns:a16="http://schemas.microsoft.com/office/drawing/2014/main" id="{9BB0AA30-9E35-F750-C081-2E70FAE29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7785" y="3080050"/>
            <a:ext cx="353226" cy="353226"/>
          </a:xfrm>
          <a:prstGeom prst="rect">
            <a:avLst/>
          </a:prstGeom>
        </p:spPr>
      </p:pic>
      <p:pic>
        <p:nvPicPr>
          <p:cNvPr id="30" name="Grafik 29" descr="Laubbaum">
            <a:extLst>
              <a:ext uri="{FF2B5EF4-FFF2-40B4-BE49-F238E27FC236}">
                <a16:creationId xmlns:a16="http://schemas.microsoft.com/office/drawing/2014/main" id="{DB00DE02-B62E-6E74-832F-4FC83D09E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0325" y="4262062"/>
            <a:ext cx="323814" cy="323814"/>
          </a:xfrm>
          <a:prstGeom prst="rect">
            <a:avLst/>
          </a:prstGeom>
        </p:spPr>
      </p:pic>
      <p:pic>
        <p:nvPicPr>
          <p:cNvPr id="31" name="Grafik 30" descr="Tannenbaum">
            <a:extLst>
              <a:ext uri="{FF2B5EF4-FFF2-40B4-BE49-F238E27FC236}">
                <a16:creationId xmlns:a16="http://schemas.microsoft.com/office/drawing/2014/main" id="{D390D088-2A4C-E17F-9C72-D468CB09A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6836" y="3563765"/>
            <a:ext cx="432221" cy="432221"/>
          </a:xfrm>
          <a:prstGeom prst="rect">
            <a:avLst/>
          </a:prstGeom>
        </p:spPr>
      </p:pic>
      <p:pic>
        <p:nvPicPr>
          <p:cNvPr id="32" name="Grafik 31" descr="Tannenbaum">
            <a:extLst>
              <a:ext uri="{FF2B5EF4-FFF2-40B4-BE49-F238E27FC236}">
                <a16:creationId xmlns:a16="http://schemas.microsoft.com/office/drawing/2014/main" id="{F4A363FB-28EA-54F6-DBC4-D0ED947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2019" y="3523358"/>
            <a:ext cx="432221" cy="432221"/>
          </a:xfrm>
          <a:prstGeom prst="rect">
            <a:avLst/>
          </a:prstGeom>
        </p:spPr>
      </p:pic>
      <p:pic>
        <p:nvPicPr>
          <p:cNvPr id="33" name="Grafik 32" descr="Tannenbaum">
            <a:extLst>
              <a:ext uri="{FF2B5EF4-FFF2-40B4-BE49-F238E27FC236}">
                <a16:creationId xmlns:a16="http://schemas.microsoft.com/office/drawing/2014/main" id="{0FC1AEAC-EEEC-ECC4-5E06-F6B1D6F1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7776" y="4054529"/>
            <a:ext cx="432221" cy="432221"/>
          </a:xfrm>
          <a:prstGeom prst="rect">
            <a:avLst/>
          </a:prstGeom>
        </p:spPr>
      </p:pic>
      <p:pic>
        <p:nvPicPr>
          <p:cNvPr id="34" name="Grafik 33" descr="Laubbaum">
            <a:extLst>
              <a:ext uri="{FF2B5EF4-FFF2-40B4-BE49-F238E27FC236}">
                <a16:creationId xmlns:a16="http://schemas.microsoft.com/office/drawing/2014/main" id="{FC44801E-373C-B8C1-C795-6583D5B56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4651" y="4313208"/>
            <a:ext cx="323814" cy="323814"/>
          </a:xfrm>
          <a:prstGeom prst="rect">
            <a:avLst/>
          </a:prstGeom>
        </p:spPr>
      </p:pic>
      <p:pic>
        <p:nvPicPr>
          <p:cNvPr id="35" name="Grafik 34" descr="Laubbaum">
            <a:extLst>
              <a:ext uri="{FF2B5EF4-FFF2-40B4-BE49-F238E27FC236}">
                <a16:creationId xmlns:a16="http://schemas.microsoft.com/office/drawing/2014/main" id="{3E6F0BB2-BF91-C8F9-BB30-5C26CEB6C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7972" y="3848332"/>
            <a:ext cx="323814" cy="323814"/>
          </a:xfrm>
          <a:prstGeom prst="rect">
            <a:avLst/>
          </a:prstGeom>
        </p:spPr>
      </p:pic>
      <p:pic>
        <p:nvPicPr>
          <p:cNvPr id="36" name="Grafik 35" descr="Tannenbaum">
            <a:extLst>
              <a:ext uri="{FF2B5EF4-FFF2-40B4-BE49-F238E27FC236}">
                <a16:creationId xmlns:a16="http://schemas.microsoft.com/office/drawing/2014/main" id="{751AD9D2-8D1C-362D-7EFA-47A2B92C0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9748" y="4339390"/>
            <a:ext cx="432221" cy="432221"/>
          </a:xfrm>
          <a:prstGeom prst="rect">
            <a:avLst/>
          </a:prstGeom>
        </p:spPr>
      </p:pic>
      <p:pic>
        <p:nvPicPr>
          <p:cNvPr id="37" name="Grafik 36" descr="Tannenbaum">
            <a:extLst>
              <a:ext uri="{FF2B5EF4-FFF2-40B4-BE49-F238E27FC236}">
                <a16:creationId xmlns:a16="http://schemas.microsoft.com/office/drawing/2014/main" id="{BD62990D-8256-9338-0147-222559BF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2811" y="2148732"/>
            <a:ext cx="471479" cy="471479"/>
          </a:xfrm>
          <a:prstGeom prst="rect">
            <a:avLst/>
          </a:prstGeom>
        </p:spPr>
      </p:pic>
      <p:pic>
        <p:nvPicPr>
          <p:cNvPr id="38" name="Grafik 37" descr="Tannenbaum">
            <a:extLst>
              <a:ext uri="{FF2B5EF4-FFF2-40B4-BE49-F238E27FC236}">
                <a16:creationId xmlns:a16="http://schemas.microsoft.com/office/drawing/2014/main" id="{5A66A4B7-1AFE-D67C-D22A-008C0889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810" y="3169226"/>
            <a:ext cx="471479" cy="471479"/>
          </a:xfrm>
          <a:prstGeom prst="rect">
            <a:avLst/>
          </a:prstGeom>
        </p:spPr>
      </p:pic>
      <p:pic>
        <p:nvPicPr>
          <p:cNvPr id="39" name="Grafik 38" descr="Laubbaum">
            <a:extLst>
              <a:ext uri="{FF2B5EF4-FFF2-40B4-BE49-F238E27FC236}">
                <a16:creationId xmlns:a16="http://schemas.microsoft.com/office/drawing/2014/main" id="{07423443-ACA1-2A41-0AD0-9644BC9FD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9328" y="2742483"/>
            <a:ext cx="353226" cy="353226"/>
          </a:xfrm>
          <a:prstGeom prst="rect">
            <a:avLst/>
          </a:prstGeom>
        </p:spPr>
      </p:pic>
      <p:pic>
        <p:nvPicPr>
          <p:cNvPr id="40" name="Grafik 39" descr="Tannenbaum">
            <a:extLst>
              <a:ext uri="{FF2B5EF4-FFF2-40B4-BE49-F238E27FC236}">
                <a16:creationId xmlns:a16="http://schemas.microsoft.com/office/drawing/2014/main" id="{B04B77B9-7D7A-769F-1C66-3BF28AC04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5826" y="1959579"/>
            <a:ext cx="471479" cy="471479"/>
          </a:xfrm>
          <a:prstGeom prst="rect">
            <a:avLst/>
          </a:prstGeom>
        </p:spPr>
      </p:pic>
      <p:pic>
        <p:nvPicPr>
          <p:cNvPr id="41" name="Grafik 40" descr="Tannenbaum">
            <a:extLst>
              <a:ext uri="{FF2B5EF4-FFF2-40B4-BE49-F238E27FC236}">
                <a16:creationId xmlns:a16="http://schemas.microsoft.com/office/drawing/2014/main" id="{2E9A8C54-D635-C002-196B-5C8105E37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1193" y="2620589"/>
            <a:ext cx="471479" cy="471479"/>
          </a:xfrm>
          <a:prstGeom prst="rect">
            <a:avLst/>
          </a:prstGeom>
        </p:spPr>
      </p:pic>
      <p:pic>
        <p:nvPicPr>
          <p:cNvPr id="42" name="Grafik 41" descr="Laubbaum">
            <a:extLst>
              <a:ext uri="{FF2B5EF4-FFF2-40B4-BE49-F238E27FC236}">
                <a16:creationId xmlns:a16="http://schemas.microsoft.com/office/drawing/2014/main" id="{5CD41856-C0BD-4276-A8BB-174A853A8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0198" y="3169966"/>
            <a:ext cx="353226" cy="353226"/>
          </a:xfrm>
          <a:prstGeom prst="rect">
            <a:avLst/>
          </a:prstGeom>
        </p:spPr>
      </p:pic>
      <p:pic>
        <p:nvPicPr>
          <p:cNvPr id="43" name="Grafik 42" descr="Laubbaum">
            <a:extLst>
              <a:ext uri="{FF2B5EF4-FFF2-40B4-BE49-F238E27FC236}">
                <a16:creationId xmlns:a16="http://schemas.microsoft.com/office/drawing/2014/main" id="{D8DEAFF1-4A95-1BBB-E676-B79BB5F00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4336" y="2989217"/>
            <a:ext cx="353226" cy="353226"/>
          </a:xfrm>
          <a:prstGeom prst="rect">
            <a:avLst/>
          </a:prstGeom>
        </p:spPr>
      </p:pic>
      <p:pic>
        <p:nvPicPr>
          <p:cNvPr id="44" name="Grafik 43" descr="Laubbaum">
            <a:extLst>
              <a:ext uri="{FF2B5EF4-FFF2-40B4-BE49-F238E27FC236}">
                <a16:creationId xmlns:a16="http://schemas.microsoft.com/office/drawing/2014/main" id="{31060CBA-7CAB-ED1C-252E-E1E7C9B86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0659" y="3447864"/>
            <a:ext cx="323814" cy="323814"/>
          </a:xfrm>
          <a:prstGeom prst="rect">
            <a:avLst/>
          </a:prstGeom>
        </p:spPr>
      </p:pic>
      <p:pic>
        <p:nvPicPr>
          <p:cNvPr id="45" name="Grafik 44" descr="Laubbaum">
            <a:extLst>
              <a:ext uri="{FF2B5EF4-FFF2-40B4-BE49-F238E27FC236}">
                <a16:creationId xmlns:a16="http://schemas.microsoft.com/office/drawing/2014/main" id="{B874A166-CC18-B842-26E2-860CC384C3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7341" y="3970225"/>
            <a:ext cx="323814" cy="323814"/>
          </a:xfrm>
          <a:prstGeom prst="rect">
            <a:avLst/>
          </a:prstGeom>
        </p:spPr>
      </p:pic>
      <p:pic>
        <p:nvPicPr>
          <p:cNvPr id="46" name="Grafik 45" descr="Laubbaum">
            <a:extLst>
              <a:ext uri="{FF2B5EF4-FFF2-40B4-BE49-F238E27FC236}">
                <a16:creationId xmlns:a16="http://schemas.microsoft.com/office/drawing/2014/main" id="{B6AE9CBC-520C-588C-956E-CF0EFFC05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4837" y="2388028"/>
            <a:ext cx="353226" cy="353226"/>
          </a:xfrm>
          <a:prstGeom prst="rect">
            <a:avLst/>
          </a:prstGeom>
        </p:spPr>
      </p:pic>
      <p:pic>
        <p:nvPicPr>
          <p:cNvPr id="47" name="Grafik 46" descr="Hirsch">
            <a:extLst>
              <a:ext uri="{FF2B5EF4-FFF2-40B4-BE49-F238E27FC236}">
                <a16:creationId xmlns:a16="http://schemas.microsoft.com/office/drawing/2014/main" id="{4ACBDDD5-937B-BBEE-7E44-548495A017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0064" y="843530"/>
            <a:ext cx="997454" cy="997454"/>
          </a:xfrm>
          <a:prstGeom prst="rect">
            <a:avLst/>
          </a:prstGeom>
        </p:spPr>
      </p:pic>
      <p:pic>
        <p:nvPicPr>
          <p:cNvPr id="50" name="Grafik 49" descr="Tannenbaum">
            <a:extLst>
              <a:ext uri="{FF2B5EF4-FFF2-40B4-BE49-F238E27FC236}">
                <a16:creationId xmlns:a16="http://schemas.microsoft.com/office/drawing/2014/main" id="{837DDBBC-5A5B-FAFD-F5CD-EFEAA086C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8613" y="3515558"/>
            <a:ext cx="471479" cy="471479"/>
          </a:xfrm>
          <a:prstGeom prst="rect">
            <a:avLst/>
          </a:prstGeom>
        </p:spPr>
      </p:pic>
      <p:pic>
        <p:nvPicPr>
          <p:cNvPr id="51" name="Grafik 50" descr="Tannenbaum">
            <a:extLst>
              <a:ext uri="{FF2B5EF4-FFF2-40B4-BE49-F238E27FC236}">
                <a16:creationId xmlns:a16="http://schemas.microsoft.com/office/drawing/2014/main" id="{247CB259-8414-E8CF-0398-28C0F8C3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7092" y="2203859"/>
            <a:ext cx="471479" cy="471479"/>
          </a:xfrm>
          <a:prstGeom prst="rect">
            <a:avLst/>
          </a:prstGeom>
        </p:spPr>
      </p:pic>
      <p:pic>
        <p:nvPicPr>
          <p:cNvPr id="52" name="Grafik 51" descr="Tannenbaum">
            <a:extLst>
              <a:ext uri="{FF2B5EF4-FFF2-40B4-BE49-F238E27FC236}">
                <a16:creationId xmlns:a16="http://schemas.microsoft.com/office/drawing/2014/main" id="{9315C76C-2395-5463-22AE-4DD17AAF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7494" y="2401827"/>
            <a:ext cx="471479" cy="471479"/>
          </a:xfrm>
          <a:prstGeom prst="rect">
            <a:avLst/>
          </a:prstGeom>
        </p:spPr>
      </p:pic>
      <p:pic>
        <p:nvPicPr>
          <p:cNvPr id="53" name="Grafik 52" descr="Tannenbaum">
            <a:extLst>
              <a:ext uri="{FF2B5EF4-FFF2-40B4-BE49-F238E27FC236}">
                <a16:creationId xmlns:a16="http://schemas.microsoft.com/office/drawing/2014/main" id="{F158E962-B09E-B1FD-8A29-C95DD7B0C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5281" y="2153635"/>
            <a:ext cx="471479" cy="471479"/>
          </a:xfrm>
          <a:prstGeom prst="rect">
            <a:avLst/>
          </a:prstGeom>
        </p:spPr>
      </p:pic>
      <p:pic>
        <p:nvPicPr>
          <p:cNvPr id="54" name="Grafik 53" descr="Tannenbaum">
            <a:extLst>
              <a:ext uri="{FF2B5EF4-FFF2-40B4-BE49-F238E27FC236}">
                <a16:creationId xmlns:a16="http://schemas.microsoft.com/office/drawing/2014/main" id="{F862A4B5-1976-8C9F-5729-3435C8CF5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1155" y="2897491"/>
            <a:ext cx="471479" cy="471479"/>
          </a:xfrm>
          <a:prstGeom prst="rect">
            <a:avLst/>
          </a:prstGeom>
        </p:spPr>
      </p:pic>
      <p:pic>
        <p:nvPicPr>
          <p:cNvPr id="55" name="Grafik 54" descr="Tannenbaum">
            <a:extLst>
              <a:ext uri="{FF2B5EF4-FFF2-40B4-BE49-F238E27FC236}">
                <a16:creationId xmlns:a16="http://schemas.microsoft.com/office/drawing/2014/main" id="{BCA4004A-5B03-88D7-4CA4-C28BA4FDF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9831" y="3781758"/>
            <a:ext cx="471479" cy="471479"/>
          </a:xfrm>
          <a:prstGeom prst="rect">
            <a:avLst/>
          </a:prstGeom>
        </p:spPr>
      </p:pic>
      <p:pic>
        <p:nvPicPr>
          <p:cNvPr id="56" name="Grafik 55" descr="Tannenbaum">
            <a:extLst>
              <a:ext uri="{FF2B5EF4-FFF2-40B4-BE49-F238E27FC236}">
                <a16:creationId xmlns:a16="http://schemas.microsoft.com/office/drawing/2014/main" id="{666D0964-D4AE-2507-5901-B9B476517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1325" y="4578741"/>
            <a:ext cx="471479" cy="471479"/>
          </a:xfrm>
          <a:prstGeom prst="rect">
            <a:avLst/>
          </a:prstGeom>
        </p:spPr>
      </p:pic>
      <p:pic>
        <p:nvPicPr>
          <p:cNvPr id="57" name="Grafik 56" descr="Tannenbaum">
            <a:extLst>
              <a:ext uri="{FF2B5EF4-FFF2-40B4-BE49-F238E27FC236}">
                <a16:creationId xmlns:a16="http://schemas.microsoft.com/office/drawing/2014/main" id="{BD7FC0DB-7434-0A36-1401-1B6681805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2761" y="4031199"/>
            <a:ext cx="471479" cy="471479"/>
          </a:xfrm>
          <a:prstGeom prst="rect">
            <a:avLst/>
          </a:prstGeom>
        </p:spPr>
      </p:pic>
      <p:pic>
        <p:nvPicPr>
          <p:cNvPr id="58" name="Grafik 57" descr="Tannenbaum">
            <a:extLst>
              <a:ext uri="{FF2B5EF4-FFF2-40B4-BE49-F238E27FC236}">
                <a16:creationId xmlns:a16="http://schemas.microsoft.com/office/drawing/2014/main" id="{F35F959A-68B6-9AF4-A82C-CAB622AB8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4346" y="3120878"/>
            <a:ext cx="471479" cy="471479"/>
          </a:xfrm>
          <a:prstGeom prst="rect">
            <a:avLst/>
          </a:prstGeom>
        </p:spPr>
      </p:pic>
      <p:pic>
        <p:nvPicPr>
          <p:cNvPr id="59" name="Grafik 58" descr="Tannenbaum">
            <a:extLst>
              <a:ext uri="{FF2B5EF4-FFF2-40B4-BE49-F238E27FC236}">
                <a16:creationId xmlns:a16="http://schemas.microsoft.com/office/drawing/2014/main" id="{22516BA0-1941-85D7-15AB-794197B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3014" y="2153635"/>
            <a:ext cx="471479" cy="471479"/>
          </a:xfrm>
          <a:prstGeom prst="rect">
            <a:avLst/>
          </a:prstGeom>
        </p:spPr>
      </p:pic>
      <p:pic>
        <p:nvPicPr>
          <p:cNvPr id="60" name="Grafik 59" descr="Tannenbaum">
            <a:extLst>
              <a:ext uri="{FF2B5EF4-FFF2-40B4-BE49-F238E27FC236}">
                <a16:creationId xmlns:a16="http://schemas.microsoft.com/office/drawing/2014/main" id="{92890703-E16E-2CB0-A2CD-9FDBCB959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2045" y="2809414"/>
            <a:ext cx="471479" cy="471479"/>
          </a:xfrm>
          <a:prstGeom prst="rect">
            <a:avLst/>
          </a:prstGeom>
        </p:spPr>
      </p:pic>
      <p:pic>
        <p:nvPicPr>
          <p:cNvPr id="61" name="Grafik 60" descr="Tannenbaum">
            <a:extLst>
              <a:ext uri="{FF2B5EF4-FFF2-40B4-BE49-F238E27FC236}">
                <a16:creationId xmlns:a16="http://schemas.microsoft.com/office/drawing/2014/main" id="{81467D25-711E-411C-CAAF-D50286BE4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6538" y="4593759"/>
            <a:ext cx="471479" cy="471479"/>
          </a:xfrm>
          <a:prstGeom prst="rect">
            <a:avLst/>
          </a:prstGeom>
        </p:spPr>
      </p:pic>
      <p:pic>
        <p:nvPicPr>
          <p:cNvPr id="62" name="Grafik 61" descr="Tannenbaum">
            <a:extLst>
              <a:ext uri="{FF2B5EF4-FFF2-40B4-BE49-F238E27FC236}">
                <a16:creationId xmlns:a16="http://schemas.microsoft.com/office/drawing/2014/main" id="{E68D4077-6526-EB72-12F6-A6E6E72BE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4282" y="2620589"/>
            <a:ext cx="471479" cy="471479"/>
          </a:xfrm>
          <a:prstGeom prst="rect">
            <a:avLst/>
          </a:prstGeom>
        </p:spPr>
      </p:pic>
      <p:pic>
        <p:nvPicPr>
          <p:cNvPr id="63" name="Grafik 62" descr="Laubbaum">
            <a:extLst>
              <a:ext uri="{FF2B5EF4-FFF2-40B4-BE49-F238E27FC236}">
                <a16:creationId xmlns:a16="http://schemas.microsoft.com/office/drawing/2014/main" id="{1B280BD1-FF93-3CD2-232B-6B78AA235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7775" y="3561380"/>
            <a:ext cx="353226" cy="353226"/>
          </a:xfrm>
          <a:prstGeom prst="rect">
            <a:avLst/>
          </a:prstGeom>
        </p:spPr>
      </p:pic>
      <p:pic>
        <p:nvPicPr>
          <p:cNvPr id="64" name="Grafik 63" descr="Laubbaum">
            <a:extLst>
              <a:ext uri="{FF2B5EF4-FFF2-40B4-BE49-F238E27FC236}">
                <a16:creationId xmlns:a16="http://schemas.microsoft.com/office/drawing/2014/main" id="{AC84AC19-A8CB-C3E5-2FBB-49C0F004D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4662" y="4333280"/>
            <a:ext cx="353226" cy="353226"/>
          </a:xfrm>
          <a:prstGeom prst="rect">
            <a:avLst/>
          </a:prstGeom>
        </p:spPr>
      </p:pic>
      <p:pic>
        <p:nvPicPr>
          <p:cNvPr id="65" name="Grafik 64" descr="Laubbaum">
            <a:extLst>
              <a:ext uri="{FF2B5EF4-FFF2-40B4-BE49-F238E27FC236}">
                <a16:creationId xmlns:a16="http://schemas.microsoft.com/office/drawing/2014/main" id="{C656D514-9E57-34A8-BFC4-74E1A5F6C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6911" y="4248119"/>
            <a:ext cx="353226" cy="353226"/>
          </a:xfrm>
          <a:prstGeom prst="rect">
            <a:avLst/>
          </a:prstGeom>
        </p:spPr>
      </p:pic>
      <p:pic>
        <p:nvPicPr>
          <p:cNvPr id="66" name="Grafik 65" descr="Laubbaum">
            <a:extLst>
              <a:ext uri="{FF2B5EF4-FFF2-40B4-BE49-F238E27FC236}">
                <a16:creationId xmlns:a16="http://schemas.microsoft.com/office/drawing/2014/main" id="{0620E025-19D5-CE2B-56D4-DA97D9C9E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2893" y="3495106"/>
            <a:ext cx="353226" cy="353226"/>
          </a:xfrm>
          <a:prstGeom prst="rect">
            <a:avLst/>
          </a:prstGeom>
        </p:spPr>
      </p:pic>
      <p:pic>
        <p:nvPicPr>
          <p:cNvPr id="67" name="Grafik 66" descr="Laubbaum">
            <a:extLst>
              <a:ext uri="{FF2B5EF4-FFF2-40B4-BE49-F238E27FC236}">
                <a16:creationId xmlns:a16="http://schemas.microsoft.com/office/drawing/2014/main" id="{AB26F2FA-ED07-AE01-6ADE-B66BBF7E9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1311" y="2257079"/>
            <a:ext cx="353226" cy="353226"/>
          </a:xfrm>
          <a:prstGeom prst="rect">
            <a:avLst/>
          </a:prstGeom>
        </p:spPr>
      </p:pic>
      <p:pic>
        <p:nvPicPr>
          <p:cNvPr id="68" name="Grafik 67" descr="Laubbaum">
            <a:extLst>
              <a:ext uri="{FF2B5EF4-FFF2-40B4-BE49-F238E27FC236}">
                <a16:creationId xmlns:a16="http://schemas.microsoft.com/office/drawing/2014/main" id="{B3AC9676-6DC6-5C0B-D30B-98E1F162D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1821" y="3502220"/>
            <a:ext cx="353226" cy="353226"/>
          </a:xfrm>
          <a:prstGeom prst="rect">
            <a:avLst/>
          </a:prstGeom>
        </p:spPr>
      </p:pic>
      <p:pic>
        <p:nvPicPr>
          <p:cNvPr id="69" name="Grafik 68" descr="Laubbaum">
            <a:extLst>
              <a:ext uri="{FF2B5EF4-FFF2-40B4-BE49-F238E27FC236}">
                <a16:creationId xmlns:a16="http://schemas.microsoft.com/office/drawing/2014/main" id="{6B4C767E-E0B1-245B-1209-FD3727FD2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0871" y="3151306"/>
            <a:ext cx="353226" cy="353226"/>
          </a:xfrm>
          <a:prstGeom prst="rect">
            <a:avLst/>
          </a:prstGeom>
        </p:spPr>
      </p:pic>
      <p:pic>
        <p:nvPicPr>
          <p:cNvPr id="70" name="Grafik 69" descr="Laubbaum">
            <a:extLst>
              <a:ext uri="{FF2B5EF4-FFF2-40B4-BE49-F238E27FC236}">
                <a16:creationId xmlns:a16="http://schemas.microsoft.com/office/drawing/2014/main" id="{CD8AC194-07C5-ECEA-E931-AA653E9A1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6596" y="3066292"/>
            <a:ext cx="353226" cy="353226"/>
          </a:xfrm>
          <a:prstGeom prst="rect">
            <a:avLst/>
          </a:prstGeom>
        </p:spPr>
      </p:pic>
      <p:pic>
        <p:nvPicPr>
          <p:cNvPr id="71" name="Grafik 70" descr="Laubbaum">
            <a:extLst>
              <a:ext uri="{FF2B5EF4-FFF2-40B4-BE49-F238E27FC236}">
                <a16:creationId xmlns:a16="http://schemas.microsoft.com/office/drawing/2014/main" id="{A54DC743-D170-9C2B-8827-5EB0C1C0B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6197" y="3703838"/>
            <a:ext cx="353226" cy="353226"/>
          </a:xfrm>
          <a:prstGeom prst="rect">
            <a:avLst/>
          </a:prstGeom>
        </p:spPr>
      </p:pic>
      <p:pic>
        <p:nvPicPr>
          <p:cNvPr id="72" name="Grafik 71" descr="Laubbaum">
            <a:extLst>
              <a:ext uri="{FF2B5EF4-FFF2-40B4-BE49-F238E27FC236}">
                <a16:creationId xmlns:a16="http://schemas.microsoft.com/office/drawing/2014/main" id="{94218B33-A0F4-E9C4-9FEF-37223B2A6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1759" y="4743254"/>
            <a:ext cx="353226" cy="353226"/>
          </a:xfrm>
          <a:prstGeom prst="rect">
            <a:avLst/>
          </a:prstGeom>
        </p:spPr>
      </p:pic>
      <p:sp>
        <p:nvSpPr>
          <p:cNvPr id="73" name="Titel 1">
            <a:extLst>
              <a:ext uri="{FF2B5EF4-FFF2-40B4-BE49-F238E27FC236}">
                <a16:creationId xmlns:a16="http://schemas.microsoft.com/office/drawing/2014/main" id="{EF120F3E-1467-C46A-EBAD-75A51719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92" y="751859"/>
            <a:ext cx="3066944" cy="381645"/>
          </a:xfrm>
        </p:spPr>
        <p:txBody>
          <a:bodyPr anchor="t">
            <a:normAutofit fontScale="90000"/>
          </a:bodyPr>
          <a:lstStyle/>
          <a:p>
            <a:pPr algn="l">
              <a:defRPr/>
            </a:pPr>
            <a:r>
              <a:rPr lang="de-DE" sz="2400" b="0" dirty="0"/>
              <a:t>durch selektives Fressen</a:t>
            </a:r>
            <a:endParaRPr lang="de-DE" sz="2400" b="0" dirty="0">
              <a:effectLst/>
            </a:endParaRPr>
          </a:p>
        </p:txBody>
      </p:sp>
      <p:pic>
        <p:nvPicPr>
          <p:cNvPr id="74" name="Picture 12">
            <a:extLst>
              <a:ext uri="{FF2B5EF4-FFF2-40B4-BE49-F238E27FC236}">
                <a16:creationId xmlns:a16="http://schemas.microsoft.com/office/drawing/2014/main" id="{1F70AEB0-9CD4-21A0-2F7F-7DE38E97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92" y="1298859"/>
            <a:ext cx="21272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" name="Text Box 8">
            <a:extLst>
              <a:ext uri="{FF2B5EF4-FFF2-40B4-BE49-F238E27FC236}">
                <a16:creationId xmlns:a16="http://schemas.microsoft.com/office/drawing/2014/main" id="{0155390A-39B2-776C-13E1-686B2E29B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92" y="4178584"/>
            <a:ext cx="118903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de-DE" altLang="de-DE" sz="28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Buche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de-DE" altLang="de-DE" sz="28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Fichte</a:t>
            </a:r>
          </a:p>
        </p:txBody>
      </p:sp>
      <p:sp>
        <p:nvSpPr>
          <p:cNvPr id="76" name="Text Box 7">
            <a:extLst>
              <a:ext uri="{FF2B5EF4-FFF2-40B4-BE49-F238E27FC236}">
                <a16:creationId xmlns:a16="http://schemas.microsoft.com/office/drawing/2014/main" id="{FCDFEB5A-02C2-4F74-DE1A-BE13C3461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663" y="4520023"/>
            <a:ext cx="13335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de-DE" altLang="de-DE" sz="21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Birke</a:t>
            </a:r>
          </a:p>
        </p:txBody>
      </p:sp>
      <p:sp>
        <p:nvSpPr>
          <p:cNvPr id="77" name="Text Box 6">
            <a:extLst>
              <a:ext uri="{FF2B5EF4-FFF2-40B4-BE49-F238E27FC236}">
                <a16:creationId xmlns:a16="http://schemas.microsoft.com/office/drawing/2014/main" id="{7E586B40-2533-E4D9-6A7B-8CECD1592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742" y="4544787"/>
            <a:ext cx="136366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de-DE" altLang="de-DE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Eiche Esche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de-DE" altLang="de-DE" sz="1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Hainbuche Eberesche</a:t>
            </a:r>
          </a:p>
        </p:txBody>
      </p:sp>
      <p:sp>
        <p:nvSpPr>
          <p:cNvPr id="78" name="Pfeil nach rechts 3">
            <a:extLst>
              <a:ext uri="{FF2B5EF4-FFF2-40B4-BE49-F238E27FC236}">
                <a16:creationId xmlns:a16="http://schemas.microsoft.com/office/drawing/2014/main" id="{E0780E6A-6FF4-E36E-7A7E-D113FCE1AE31}"/>
              </a:ext>
            </a:extLst>
          </p:cNvPr>
          <p:cNvSpPr/>
          <p:nvPr/>
        </p:nvSpPr>
        <p:spPr>
          <a:xfrm>
            <a:off x="809730" y="5331108"/>
            <a:ext cx="4695720" cy="2159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79" name="Textfeld 4">
            <a:extLst>
              <a:ext uri="{FF2B5EF4-FFF2-40B4-BE49-F238E27FC236}">
                <a16:creationId xmlns:a16="http://schemas.microsoft.com/office/drawing/2014/main" id="{C02E6B84-539A-A117-433D-BE7647A45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130" y="5593046"/>
            <a:ext cx="2156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de-DE" sz="2000" dirty="0" err="1">
                <a:solidFill>
                  <a:schemeClr val="bg1"/>
                </a:solidFill>
                <a:latin typeface="+mn-lt"/>
              </a:rPr>
              <a:t>Beäsungsintensität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D6738671-ECE2-EBA5-49C3-DA7C2EF0C4F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680" y="1287611"/>
            <a:ext cx="1982702" cy="28465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6B0083D-4091-80BF-795F-A00E268F736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494" y="1287612"/>
            <a:ext cx="2071369" cy="2855276"/>
          </a:xfrm>
          <a:prstGeom prst="rect">
            <a:avLst/>
          </a:prstGeom>
        </p:spPr>
      </p:pic>
      <p:pic>
        <p:nvPicPr>
          <p:cNvPr id="82" name="Grafik 81" descr="Tannenbaum">
            <a:extLst>
              <a:ext uri="{FF2B5EF4-FFF2-40B4-BE49-F238E27FC236}">
                <a16:creationId xmlns:a16="http://schemas.microsoft.com/office/drawing/2014/main" id="{FFB0D68E-CEDC-3DA2-F765-4FE0B920A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843" y="2543438"/>
            <a:ext cx="471479" cy="471479"/>
          </a:xfrm>
          <a:prstGeom prst="rect">
            <a:avLst/>
          </a:prstGeom>
        </p:spPr>
      </p:pic>
      <p:sp>
        <p:nvSpPr>
          <p:cNvPr id="81" name="Titel 1">
            <a:extLst>
              <a:ext uri="{FF2B5EF4-FFF2-40B4-BE49-F238E27FC236}">
                <a16:creationId xmlns:a16="http://schemas.microsoft.com/office/drawing/2014/main" id="{041F33A0-79AE-4B74-4425-6C99026489FD}"/>
              </a:ext>
            </a:extLst>
          </p:cNvPr>
          <p:cNvSpPr txBox="1">
            <a:spLocks/>
          </p:cNvSpPr>
          <p:nvPr/>
        </p:nvSpPr>
        <p:spPr>
          <a:xfrm>
            <a:off x="350501" y="265221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</p:spTree>
    <p:extLst>
      <p:ext uri="{BB962C8B-B14F-4D97-AF65-F5344CB8AC3E}">
        <p14:creationId xmlns:p14="http://schemas.microsoft.com/office/powerpoint/2010/main" val="186025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C4DBFEE-1AD6-12CD-9740-79EB45C84B61}"/>
              </a:ext>
            </a:extLst>
          </p:cNvPr>
          <p:cNvSpPr txBox="1">
            <a:spLocks/>
          </p:cNvSpPr>
          <p:nvPr/>
        </p:nvSpPr>
        <p:spPr>
          <a:xfrm>
            <a:off x="3749903" y="1118819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>
                <a:solidFill>
                  <a:prstClr val="white"/>
                </a:solidFill>
                <a:effectLst/>
                <a:latin typeface="Calibri Light" panose="020F0302020204030204"/>
              </a:rPr>
              <a:t>Zurück zu Entmischung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6666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49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4C6E4E-FB15-90B9-F8E2-C08094745B87}"/>
              </a:ext>
            </a:extLst>
          </p:cNvPr>
          <p:cNvSpPr txBox="1"/>
          <p:nvPr/>
        </p:nvSpPr>
        <p:spPr>
          <a:xfrm>
            <a:off x="6801057" y="5878740"/>
            <a:ext cx="5390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(vgl. BIEKER&amp;HEUTE 2021, SIMON 2016, BRIEDERMANN 1991, ELLENBERG 1994, AMMER 1996, KEIDEL ET AL., 2008, STRIEPEN 2013)</a:t>
            </a:r>
            <a:endParaRPr 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6AD59A8-E57D-0B27-B707-D5CF26FCFAE4}"/>
              </a:ext>
            </a:extLst>
          </p:cNvPr>
          <p:cNvSpPr txBox="1"/>
          <p:nvPr/>
        </p:nvSpPr>
        <p:spPr>
          <a:xfrm>
            <a:off x="8410577" y="2456540"/>
            <a:ext cx="378142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Traubeneiche, Stieleiche, Bergahorn, Esche, Elsbeere, Mehlbeere, Speierling, Bergulme, Holzapfel, Hainbuche, Vogelkirsche, Eberesche, Salweide, Aspe, Flatterulme, Erle, Feldulme, Winterlinde, Sommerlinde und Bruchweide</a:t>
            </a:r>
            <a:endParaRPr lang="de-DE" sz="1400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37F0C4-D40A-E249-E637-FADED6EFC06D}"/>
              </a:ext>
            </a:extLst>
          </p:cNvPr>
          <p:cNvSpPr/>
          <p:nvPr/>
        </p:nvSpPr>
        <p:spPr>
          <a:xfrm>
            <a:off x="180944" y="1183542"/>
            <a:ext cx="7496175" cy="531611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A2E6684-FF2E-A8DB-CCE0-E8B882D618D2}"/>
              </a:ext>
            </a:extLst>
          </p:cNvPr>
          <p:cNvSpPr txBox="1"/>
          <p:nvPr/>
        </p:nvSpPr>
        <p:spPr>
          <a:xfrm>
            <a:off x="2927782" y="2419569"/>
            <a:ext cx="20024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>
                <a:solidFill>
                  <a:schemeClr val="bg1"/>
                </a:solidFill>
              </a:rPr>
              <a:t>Buche</a:t>
            </a:r>
          </a:p>
          <a:p>
            <a:pPr algn="ctr"/>
            <a:r>
              <a:rPr lang="de-DE" sz="4800" b="1" dirty="0">
                <a:solidFill>
                  <a:schemeClr val="bg1"/>
                </a:solidFill>
              </a:rPr>
              <a:t>Birke</a:t>
            </a:r>
          </a:p>
          <a:p>
            <a:pPr algn="ctr"/>
            <a:r>
              <a:rPr lang="de-DE" sz="4800" b="1" dirty="0">
                <a:solidFill>
                  <a:schemeClr val="bg1"/>
                </a:solidFill>
              </a:rPr>
              <a:t>Fichte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A901F26-FC72-08CA-8C2A-A595AB4946FE}"/>
              </a:ext>
            </a:extLst>
          </p:cNvPr>
          <p:cNvSpPr txBox="1">
            <a:spLocks/>
          </p:cNvSpPr>
          <p:nvPr/>
        </p:nvSpPr>
        <p:spPr>
          <a:xfrm>
            <a:off x="4347461" y="394507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Förderung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50326E2-2E5F-06B9-3C3C-0BC949ADDDC6}"/>
              </a:ext>
            </a:extLst>
          </p:cNvPr>
          <p:cNvSpPr txBox="1">
            <a:spLocks/>
          </p:cNvSpPr>
          <p:nvPr/>
        </p:nvSpPr>
        <p:spPr>
          <a:xfrm>
            <a:off x="6861060" y="415917"/>
            <a:ext cx="2393024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Benachteiligung</a:t>
            </a:r>
          </a:p>
        </p:txBody>
      </p:sp>
      <p:sp>
        <p:nvSpPr>
          <p:cNvPr id="16" name="Pfeil: nach links und rechts 15">
            <a:extLst>
              <a:ext uri="{FF2B5EF4-FFF2-40B4-BE49-F238E27FC236}">
                <a16:creationId xmlns:a16="http://schemas.microsoft.com/office/drawing/2014/main" id="{0D910094-235A-6CDA-2A03-4CDF0B90F70D}"/>
              </a:ext>
            </a:extLst>
          </p:cNvPr>
          <p:cNvSpPr/>
          <p:nvPr/>
        </p:nvSpPr>
        <p:spPr>
          <a:xfrm>
            <a:off x="6096000" y="586204"/>
            <a:ext cx="576064" cy="259173"/>
          </a:xfrm>
          <a:prstGeom prst="left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57D513C-3452-C6D6-3D89-FEEBC8A7CAB1}"/>
              </a:ext>
            </a:extLst>
          </p:cNvPr>
          <p:cNvSpPr/>
          <p:nvPr/>
        </p:nvSpPr>
        <p:spPr>
          <a:xfrm>
            <a:off x="9687028" y="3592447"/>
            <a:ext cx="942767" cy="7733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8" name="Pfeil nach rechts 3">
            <a:extLst>
              <a:ext uri="{FF2B5EF4-FFF2-40B4-BE49-F238E27FC236}">
                <a16:creationId xmlns:a16="http://schemas.microsoft.com/office/drawing/2014/main" id="{9E4B9A0E-4162-8A4F-81CE-C21D10A8E462}"/>
              </a:ext>
            </a:extLst>
          </p:cNvPr>
          <p:cNvSpPr/>
          <p:nvPr/>
        </p:nvSpPr>
        <p:spPr>
          <a:xfrm rot="7382324">
            <a:off x="3564347" y="1580460"/>
            <a:ext cx="1728986" cy="26239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9" name="Pfeil nach rechts 3">
            <a:extLst>
              <a:ext uri="{FF2B5EF4-FFF2-40B4-BE49-F238E27FC236}">
                <a16:creationId xmlns:a16="http://schemas.microsoft.com/office/drawing/2014/main" id="{D5D57D04-F1D2-852E-9CF6-F2C1D5A6C982}"/>
              </a:ext>
            </a:extLst>
          </p:cNvPr>
          <p:cNvSpPr/>
          <p:nvPr/>
        </p:nvSpPr>
        <p:spPr>
          <a:xfrm rot="3265494">
            <a:off x="7968941" y="1574115"/>
            <a:ext cx="1728986" cy="26239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>
              <a:solidFill>
                <a:prstClr val="white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1017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E658EF5-962D-96E1-154E-294C0E6AC697}"/>
              </a:ext>
            </a:extLst>
          </p:cNvPr>
          <p:cNvSpPr txBox="1"/>
          <p:nvPr/>
        </p:nvSpPr>
        <p:spPr>
          <a:xfrm>
            <a:off x="6722897" y="2675661"/>
            <a:ext cx="2880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Ökologische Wildschäden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66F34F3-B440-52D0-A103-F1991219A0B5}"/>
              </a:ext>
            </a:extLst>
          </p:cNvPr>
          <p:cNvSpPr txBox="1">
            <a:spLocks/>
          </p:cNvSpPr>
          <p:nvPr/>
        </p:nvSpPr>
        <p:spPr>
          <a:xfrm>
            <a:off x="2294602" y="2425459"/>
            <a:ext cx="2967266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3200" dirty="0">
                <a:solidFill>
                  <a:prstClr val="white"/>
                </a:solidFill>
                <a:latin typeface="+mn-lt"/>
              </a:rPr>
              <a:t>Ökonomische Wildschäden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93FFC1C-9D46-5847-BA60-0768082329C9}"/>
              </a:ext>
            </a:extLst>
          </p:cNvPr>
          <p:cNvSpPr txBox="1">
            <a:spLocks/>
          </p:cNvSpPr>
          <p:nvPr/>
        </p:nvSpPr>
        <p:spPr>
          <a:xfrm>
            <a:off x="4084818" y="937120"/>
            <a:ext cx="3592058" cy="954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de-DE" sz="3200" dirty="0"/>
          </a:p>
          <a:p>
            <a:pPr algn="l"/>
            <a:r>
              <a:rPr lang="de-DE" sz="3600" dirty="0"/>
              <a:t>Waldwildschäden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65CC8042-A1B6-F0D4-51EB-E56E0383AF49}"/>
              </a:ext>
            </a:extLst>
          </p:cNvPr>
          <p:cNvSpPr/>
          <p:nvPr/>
        </p:nvSpPr>
        <p:spPr>
          <a:xfrm rot="7247697">
            <a:off x="4121592" y="2025704"/>
            <a:ext cx="534158" cy="389094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7A574E9B-5DB6-ACBD-1AB2-B2C78398E95B}"/>
              </a:ext>
            </a:extLst>
          </p:cNvPr>
          <p:cNvSpPr/>
          <p:nvPr/>
        </p:nvSpPr>
        <p:spPr>
          <a:xfrm rot="3623590">
            <a:off x="7065999" y="2088897"/>
            <a:ext cx="534158" cy="389094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FD31DF52-1EDD-A815-B57A-374381CA63DC}"/>
              </a:ext>
            </a:extLst>
          </p:cNvPr>
          <p:cNvSpPr/>
          <p:nvPr/>
        </p:nvSpPr>
        <p:spPr>
          <a:xfrm rot="7247697">
            <a:off x="7217734" y="3808510"/>
            <a:ext cx="534158" cy="389094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DB81E04C-373D-517D-544F-B554CDBACDAB}"/>
              </a:ext>
            </a:extLst>
          </p:cNvPr>
          <p:cNvSpPr/>
          <p:nvPr/>
        </p:nvSpPr>
        <p:spPr>
          <a:xfrm rot="7247697">
            <a:off x="2331376" y="3813073"/>
            <a:ext cx="534158" cy="389094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CA7EADBF-56D8-661A-96B2-759876BE994E}"/>
              </a:ext>
            </a:extLst>
          </p:cNvPr>
          <p:cNvSpPr/>
          <p:nvPr/>
        </p:nvSpPr>
        <p:spPr>
          <a:xfrm rot="3369846">
            <a:off x="4254831" y="3807361"/>
            <a:ext cx="534158" cy="389094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7601CC6-35F2-015B-6414-78AC19C8699F}"/>
              </a:ext>
            </a:extLst>
          </p:cNvPr>
          <p:cNvSpPr/>
          <p:nvPr/>
        </p:nvSpPr>
        <p:spPr>
          <a:xfrm rot="3266574">
            <a:off x="9139805" y="3752491"/>
            <a:ext cx="534158" cy="389094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C7FA4A8-B4B6-E46D-93AB-E6CD33BC6E73}"/>
              </a:ext>
            </a:extLst>
          </p:cNvPr>
          <p:cNvSpPr txBox="1">
            <a:spLocks/>
          </p:cNvSpPr>
          <p:nvPr/>
        </p:nvSpPr>
        <p:spPr>
          <a:xfrm>
            <a:off x="925586" y="4571872"/>
            <a:ext cx="1976722" cy="4787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2200" dirty="0">
                <a:solidFill>
                  <a:prstClr val="white"/>
                </a:solidFill>
                <a:latin typeface="+mn-lt"/>
              </a:rPr>
              <a:t>Qualitativ</a:t>
            </a:r>
          </a:p>
          <a:p>
            <a:pPr algn="ctr"/>
            <a:r>
              <a:rPr lang="de-DE" sz="2200" dirty="0">
                <a:solidFill>
                  <a:prstClr val="white"/>
                </a:solidFill>
                <a:latin typeface="+mn-lt"/>
              </a:rPr>
              <a:t>Weniger Arten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8344D6B-9F89-ED20-3D35-567C851BCEAA}"/>
              </a:ext>
            </a:extLst>
          </p:cNvPr>
          <p:cNvSpPr txBox="1">
            <a:spLocks/>
          </p:cNvSpPr>
          <p:nvPr/>
        </p:nvSpPr>
        <p:spPr>
          <a:xfrm>
            <a:off x="6155453" y="4180730"/>
            <a:ext cx="2197474" cy="786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2200" dirty="0">
                <a:solidFill>
                  <a:prstClr val="white"/>
                </a:solidFill>
                <a:latin typeface="+mn-lt"/>
              </a:rPr>
              <a:t>Qualitativ</a:t>
            </a:r>
          </a:p>
          <a:p>
            <a:pPr algn="ctr"/>
            <a:r>
              <a:rPr lang="de-DE" sz="2200" dirty="0">
                <a:solidFill>
                  <a:prstClr val="white"/>
                </a:solidFill>
                <a:latin typeface="+mn-lt"/>
              </a:rPr>
              <a:t>Artenverarmung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B9086A1-2159-EA40-4E38-FD56424DBB49}"/>
              </a:ext>
            </a:extLst>
          </p:cNvPr>
          <p:cNvSpPr txBox="1">
            <a:spLocks/>
          </p:cNvSpPr>
          <p:nvPr/>
        </p:nvSpPr>
        <p:spPr>
          <a:xfrm>
            <a:off x="3447422" y="4526870"/>
            <a:ext cx="2317543" cy="4787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2200" dirty="0">
                <a:solidFill>
                  <a:prstClr val="white"/>
                </a:solidFill>
                <a:latin typeface="+mn-lt"/>
              </a:rPr>
              <a:t>Quantitativ</a:t>
            </a:r>
          </a:p>
          <a:p>
            <a:pPr algn="ctr"/>
            <a:r>
              <a:rPr lang="de-DE" sz="2200" dirty="0">
                <a:solidFill>
                  <a:prstClr val="white"/>
                </a:solidFill>
                <a:latin typeface="+mn-lt"/>
              </a:rPr>
              <a:t>Weniger Biomasse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8D9A3D0-3931-2249-2F72-A84CEA9ED44B}"/>
              </a:ext>
            </a:extLst>
          </p:cNvPr>
          <p:cNvSpPr txBox="1">
            <a:spLocks/>
          </p:cNvSpPr>
          <p:nvPr/>
        </p:nvSpPr>
        <p:spPr>
          <a:xfrm>
            <a:off x="8814173" y="4219536"/>
            <a:ext cx="2197474" cy="786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2200" dirty="0">
                <a:solidFill>
                  <a:prstClr val="white"/>
                </a:solidFill>
                <a:latin typeface="+mn-lt"/>
              </a:rPr>
              <a:t>Quantitativ</a:t>
            </a:r>
          </a:p>
          <a:p>
            <a:pPr algn="ctr"/>
            <a:r>
              <a:rPr lang="de-DE" sz="2200" dirty="0">
                <a:solidFill>
                  <a:prstClr val="white"/>
                </a:solidFill>
                <a:latin typeface="+mn-lt"/>
              </a:rPr>
              <a:t>u.a. CO</a:t>
            </a:r>
            <a:r>
              <a:rPr lang="de-DE" sz="2200" baseline="30000" dirty="0">
                <a:solidFill>
                  <a:prstClr val="white"/>
                </a:solidFill>
                <a:latin typeface="+mn-lt"/>
              </a:rPr>
              <a:t>2 </a:t>
            </a:r>
            <a:r>
              <a:rPr lang="de-DE" sz="2200" dirty="0">
                <a:solidFill>
                  <a:prstClr val="white"/>
                </a:solidFill>
                <a:latin typeface="+mn-lt"/>
              </a:rPr>
              <a:t>- Bilanz</a:t>
            </a:r>
          </a:p>
        </p:txBody>
      </p:sp>
    </p:spTree>
    <p:extLst>
      <p:ext uri="{BB962C8B-B14F-4D97-AF65-F5344CB8AC3E}">
        <p14:creationId xmlns:p14="http://schemas.microsoft.com/office/powerpoint/2010/main" val="1144215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B3A81B-BA5C-45C5-AC73-7E828F2B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0909" y="6356350"/>
            <a:ext cx="1023692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EC03A9-6788-486C-B732-92378717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50</a:t>
            </a:fld>
            <a:endParaRPr lang="de-DE"/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874A8DA7-D53C-48BD-8C14-6A1E73E17454}"/>
              </a:ext>
            </a:extLst>
          </p:cNvPr>
          <p:cNvGraphicFramePr>
            <a:graphicFrameLocks noGrp="1"/>
          </p:cNvGraphicFramePr>
          <p:nvPr/>
        </p:nvGraphicFramePr>
        <p:xfrm>
          <a:off x="162570" y="834033"/>
          <a:ext cx="9886101" cy="5432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1745">
                  <a:extLst>
                    <a:ext uri="{9D8B030D-6E8A-4147-A177-3AD203B41FA5}">
                      <a16:colId xmlns:a16="http://schemas.microsoft.com/office/drawing/2014/main" val="3403895203"/>
                    </a:ext>
                  </a:extLst>
                </a:gridCol>
                <a:gridCol w="2395883">
                  <a:extLst>
                    <a:ext uri="{9D8B030D-6E8A-4147-A177-3AD203B41FA5}">
                      <a16:colId xmlns:a16="http://schemas.microsoft.com/office/drawing/2014/main" val="4274680789"/>
                    </a:ext>
                  </a:extLst>
                </a:gridCol>
                <a:gridCol w="5888473">
                  <a:extLst>
                    <a:ext uri="{9D8B030D-6E8A-4147-A177-3AD203B41FA5}">
                      <a16:colId xmlns:a16="http://schemas.microsoft.com/office/drawing/2014/main" val="1704078854"/>
                    </a:ext>
                  </a:extLst>
                </a:gridCol>
              </a:tblGrid>
              <a:tr h="205876">
                <a:tc>
                  <a:txBody>
                    <a:bodyPr/>
                    <a:lstStyle/>
                    <a:p>
                      <a:pPr algn="l"/>
                      <a:endParaRPr lang="de-DE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Waldgesellschaft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Begleit-Baumarten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331173"/>
                  </a:ext>
                </a:extLst>
              </a:tr>
              <a:tr h="367636">
                <a:tc rowSpan="4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Buchen- und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Buchenmischwälder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Seggen-/ Orchideen-Buchenwald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b="1" kern="50" dirty="0">
                          <a:effectLst/>
                        </a:rPr>
                        <a:t>Traubeneiche, Feldahorn, Elsbeere, Mehlbeere, Eibe, </a:t>
                      </a:r>
                      <a:r>
                        <a:rPr lang="de-DE" sz="1600" b="1" u="sng" kern="50" dirty="0">
                          <a:effectLst/>
                        </a:rPr>
                        <a:t>Speierling</a:t>
                      </a:r>
                      <a:r>
                        <a:rPr lang="de-DE" sz="1600" b="1" kern="50" dirty="0">
                          <a:effectLst/>
                        </a:rPr>
                        <a:t>, </a:t>
                      </a:r>
                      <a:r>
                        <a:rPr lang="de-DE" sz="1600" b="1" u="sng" kern="50" dirty="0">
                          <a:effectLst/>
                        </a:rPr>
                        <a:t>Holz-Apfel</a:t>
                      </a:r>
                      <a:endParaRPr lang="de-DE" sz="1600" b="1" u="sng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1510422884"/>
                  </a:ext>
                </a:extLst>
              </a:tr>
              <a:tr h="36763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Haargersten-Buchenwald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b="1" kern="50" dirty="0">
                          <a:effectLst/>
                        </a:rPr>
                        <a:t>Bergahorn, Esche, Berg-Ulme, Feldahorn, </a:t>
                      </a:r>
                      <a:r>
                        <a:rPr lang="de-DE" sz="1600" b="1" u="sng" kern="50" dirty="0">
                          <a:effectLst/>
                        </a:rPr>
                        <a:t>Elsbeere</a:t>
                      </a:r>
                      <a:r>
                        <a:rPr lang="de-DE" sz="1600" b="1" kern="50" dirty="0">
                          <a:effectLst/>
                        </a:rPr>
                        <a:t>, Hainbuche, </a:t>
                      </a:r>
                      <a:r>
                        <a:rPr lang="de-DE" sz="1600" kern="50" dirty="0">
                          <a:effectLst/>
                        </a:rPr>
                        <a:t>Traubeneiche, </a:t>
                      </a:r>
                      <a:r>
                        <a:rPr lang="de-DE" sz="1600" b="1" kern="50" dirty="0">
                          <a:effectLst/>
                        </a:rPr>
                        <a:t>Kirsche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1698526116"/>
                  </a:ext>
                </a:extLst>
              </a:tr>
              <a:tr h="32016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Waldmeister-Buchenwald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Bergahorn, Esche, Berg-Ulme, Traubeneiche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925529718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Hainsimsen-Buchenwald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Traubeneiche, </a:t>
                      </a:r>
                      <a:r>
                        <a:rPr lang="de-DE" sz="1600" b="1" kern="50" dirty="0">
                          <a:effectLst/>
                        </a:rPr>
                        <a:t>Stieleiche</a:t>
                      </a:r>
                      <a:r>
                        <a:rPr lang="de-DE" sz="1600" kern="50" dirty="0">
                          <a:effectLst/>
                        </a:rPr>
                        <a:t>, </a:t>
                      </a:r>
                      <a:r>
                        <a:rPr lang="de-DE" sz="1600" b="1" kern="50" dirty="0">
                          <a:effectLst/>
                        </a:rPr>
                        <a:t>Eberesche, Aspe, Birke, Salweide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1115281041"/>
                  </a:ext>
                </a:extLst>
              </a:tr>
              <a:tr h="230220">
                <a:tc rowSpan="2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Eichen-Hainbuchenwälder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Labkraut-Hainbuchenwald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Elsbeere, Eberesche, Birke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047847324"/>
                  </a:ext>
                </a:extLst>
              </a:tr>
              <a:tr h="4090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Sternmieren-Hainbuchenwald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Esche, Berg-Ulme, </a:t>
                      </a:r>
                      <a:r>
                        <a:rPr lang="de-DE" sz="1600" b="1" kern="50" dirty="0">
                          <a:effectLst/>
                        </a:rPr>
                        <a:t>Flatter-Ulme</a:t>
                      </a:r>
                      <a:r>
                        <a:rPr lang="de-DE" sz="1600" kern="50" dirty="0">
                          <a:effectLst/>
                        </a:rPr>
                        <a:t>, </a:t>
                      </a:r>
                      <a:r>
                        <a:rPr lang="de-DE" sz="1600" b="1" kern="50" dirty="0">
                          <a:effectLst/>
                        </a:rPr>
                        <a:t>Erle</a:t>
                      </a:r>
                      <a:r>
                        <a:rPr lang="de-DE" sz="1600" kern="50" dirty="0">
                          <a:effectLst/>
                        </a:rPr>
                        <a:t>, Eberesche, Birke, Kirsche, </a:t>
                      </a:r>
                      <a:r>
                        <a:rPr lang="de-DE" sz="1600" b="1" kern="50" dirty="0">
                          <a:effectLst/>
                        </a:rPr>
                        <a:t>Feld-Ulme</a:t>
                      </a:r>
                      <a:r>
                        <a:rPr lang="de-DE" sz="1600" kern="50" dirty="0">
                          <a:effectLst/>
                        </a:rPr>
                        <a:t>, Feld-Ahorn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608687773"/>
                  </a:ext>
                </a:extLst>
              </a:tr>
              <a:tr h="230220">
                <a:tc rowSpan="2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Bodensaure 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Eichenmischwälder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Birken-Stieleichenwald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Traubeneiche, Eberesche, (</a:t>
                      </a:r>
                      <a:r>
                        <a:rPr lang="de-DE" sz="1600" b="1" kern="50" dirty="0">
                          <a:effectLst/>
                        </a:rPr>
                        <a:t>Kiefer</a:t>
                      </a:r>
                      <a:r>
                        <a:rPr lang="de-DE" sz="1600" kern="50" dirty="0">
                          <a:effectLst/>
                        </a:rPr>
                        <a:t>)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553941123"/>
                  </a:ext>
                </a:extLst>
              </a:tr>
              <a:tr h="32016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Buchen-Eichenwald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Traubeneiche, Stieleiche, Birke, Eberesche, </a:t>
                      </a:r>
                      <a:r>
                        <a:rPr lang="de-DE" sz="1600" b="1" kern="50" dirty="0">
                          <a:effectLst/>
                        </a:rPr>
                        <a:t>Winter-Linde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574289621"/>
                  </a:ext>
                </a:extLst>
              </a:tr>
              <a:tr h="230220">
                <a:tc rowSpan="2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Schlucht-/ Hangmischwälder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Eschen-Ahorn-Schatthangwald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Berg-Ulme, </a:t>
                      </a:r>
                      <a:r>
                        <a:rPr lang="de-DE" sz="1600" b="1" kern="50" dirty="0">
                          <a:effectLst/>
                        </a:rPr>
                        <a:t>Sommer-Linde, Buche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868651606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Winterlinden-Hainbuchen-Hangschuttwald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Sommer-Linde, Traubeneiche, Stieleiche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024242564"/>
                  </a:ext>
                </a:extLst>
              </a:tr>
              <a:tr h="320168">
                <a:tc rowSpan="4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Auenwälder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Winkelseggen-Erlen-Eschenwald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Bergahorn, Winter-Linde, Berg-Ulme, Stieleiche, Hainbuche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738508428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Hainmieren-Schwarzerlenwald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Esche, </a:t>
                      </a:r>
                      <a:r>
                        <a:rPr lang="de-DE" sz="1600" b="1" kern="50" dirty="0">
                          <a:effectLst/>
                        </a:rPr>
                        <a:t>Bruch-Weide</a:t>
                      </a:r>
                      <a:r>
                        <a:rPr lang="de-DE" sz="1600" kern="50" dirty="0">
                          <a:effectLst/>
                        </a:rPr>
                        <a:t>, Bergahorn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871524421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Eichen-Eschen-Ulmen-Auwald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Feld-Ulme, Flatter-Ulme, Feldahorn, Bergahorn, Winter-Linde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854758371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Silberweiden-Auwald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Bruch-Weide, </a:t>
                      </a:r>
                      <a:r>
                        <a:rPr lang="de-DE" sz="1600" b="1" kern="50" dirty="0">
                          <a:effectLst/>
                        </a:rPr>
                        <a:t>Schwarzpappel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543179073"/>
                  </a:ext>
                </a:extLst>
              </a:tr>
              <a:tr h="350062">
                <a:tc rowSpan="2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Bruchwälder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Walzenseggen-Erlenbruchwald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b="1" kern="50" dirty="0">
                          <a:effectLst/>
                        </a:rPr>
                        <a:t>Moor-Birke</a:t>
                      </a:r>
                      <a:r>
                        <a:rPr lang="de-DE" sz="1600" kern="50" dirty="0">
                          <a:effectLst/>
                        </a:rPr>
                        <a:t>, Eberesche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711665663"/>
                  </a:ext>
                </a:extLst>
              </a:tr>
              <a:tr h="18713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Birken-Moorwälder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Sandbirke, Eberesche, </a:t>
                      </a:r>
                      <a:r>
                        <a:rPr lang="de-DE" sz="1600" kern="50" dirty="0" err="1">
                          <a:effectLst/>
                        </a:rPr>
                        <a:t>Aspe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373288363"/>
                  </a:ext>
                </a:extLst>
              </a:tr>
            </a:tbl>
          </a:graphicData>
        </a:graphic>
      </p:graphicFrame>
      <p:sp>
        <p:nvSpPr>
          <p:cNvPr id="11" name="Titel 1">
            <a:extLst>
              <a:ext uri="{FF2B5EF4-FFF2-40B4-BE49-F238E27FC236}">
                <a16:creationId xmlns:a16="http://schemas.microsoft.com/office/drawing/2014/main" id="{B79FE628-ABCF-38A7-34F2-C7E1ED727579}"/>
              </a:ext>
            </a:extLst>
          </p:cNvPr>
          <p:cNvSpPr txBox="1">
            <a:spLocks/>
          </p:cNvSpPr>
          <p:nvPr/>
        </p:nvSpPr>
        <p:spPr>
          <a:xfrm>
            <a:off x="4772265" y="261850"/>
            <a:ext cx="3410723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e-DE" sz="2400" b="0" dirty="0"/>
              <a:t>30 heimische Baumarten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707E49-CF85-B69C-6D5E-2CC006E70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33" y="5018540"/>
            <a:ext cx="1663726" cy="12477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FC6C57E-1881-5F09-6E57-98294B3CC9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2123" y="834033"/>
            <a:ext cx="1613514" cy="21521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983FD39-1423-BECD-6188-D6862BA78F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33" y="3162645"/>
            <a:ext cx="1679463" cy="1679463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F35AE1F-686C-13F2-DF89-E477DF0FCAAC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</p:spTree>
    <p:extLst>
      <p:ext uri="{BB962C8B-B14F-4D97-AF65-F5344CB8AC3E}">
        <p14:creationId xmlns:p14="http://schemas.microsoft.com/office/powerpoint/2010/main" val="2535401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18F1AF6-9BB8-0D71-C8EB-F2353B252006}"/>
              </a:ext>
            </a:extLst>
          </p:cNvPr>
          <p:cNvSpPr txBox="1">
            <a:spLocks/>
          </p:cNvSpPr>
          <p:nvPr/>
        </p:nvSpPr>
        <p:spPr>
          <a:xfrm>
            <a:off x="303675" y="957548"/>
            <a:ext cx="3611100" cy="1066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Seltene Arten werden lokal/ regional ausgelöscht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09ABBD-53CF-281E-7E34-34AE69265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750" y="361949"/>
            <a:ext cx="3611100" cy="53435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8FC8261-53EB-6AD4-2502-9A79473201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9" y="2364679"/>
            <a:ext cx="3340795" cy="3340795"/>
          </a:xfrm>
          <a:prstGeom prst="rect">
            <a:avLst/>
          </a:prstGeom>
        </p:spPr>
      </p:pic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D1F50A1E-88C1-9AA6-139C-33F4D6A121A6}"/>
              </a:ext>
            </a:extLst>
          </p:cNvPr>
          <p:cNvSpPr txBox="1">
            <a:spLocks/>
          </p:cNvSpPr>
          <p:nvPr/>
        </p:nvSpPr>
        <p:spPr>
          <a:xfrm>
            <a:off x="2153068" y="5439983"/>
            <a:ext cx="1606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Bild: Helmut Schröder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D992D66-BD69-EB2B-0703-371D02E0BEA3}"/>
              </a:ext>
            </a:extLst>
          </p:cNvPr>
          <p:cNvSpPr txBox="1">
            <a:spLocks/>
          </p:cNvSpPr>
          <p:nvPr/>
        </p:nvSpPr>
        <p:spPr>
          <a:xfrm>
            <a:off x="1524805" y="5633862"/>
            <a:ext cx="1442437" cy="53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Elsbeere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C118D34-3FB1-F0BA-C435-F59CF4690E47}"/>
              </a:ext>
            </a:extLst>
          </p:cNvPr>
          <p:cNvSpPr txBox="1">
            <a:spLocks/>
          </p:cNvSpPr>
          <p:nvPr/>
        </p:nvSpPr>
        <p:spPr>
          <a:xfrm>
            <a:off x="5374781" y="5705474"/>
            <a:ext cx="1442437" cy="53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Wildapfel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AC01CE4-796D-7FFB-9C0E-C108DCC045A1}"/>
              </a:ext>
            </a:extLst>
          </p:cNvPr>
          <p:cNvSpPr txBox="1">
            <a:spLocks/>
          </p:cNvSpPr>
          <p:nvPr/>
        </p:nvSpPr>
        <p:spPr>
          <a:xfrm>
            <a:off x="9468641" y="5271004"/>
            <a:ext cx="1442437" cy="53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Speierling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225923D-B98E-35A8-06A6-8EDB88AB5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881" y="1796588"/>
            <a:ext cx="3474416" cy="34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76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19" name="Textfeld 6">
            <a:extLst>
              <a:ext uri="{FF2B5EF4-FFF2-40B4-BE49-F238E27FC236}">
                <a16:creationId xmlns:a16="http://schemas.microsoft.com/office/drawing/2014/main" id="{8280AFA0-7370-961E-F361-1CD6FFCA1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767" y="1014224"/>
            <a:ext cx="659447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Verjüngungsfähiger Wald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73F3E35-D5C2-D11F-30B7-A8DA5CDFEFE1}"/>
              </a:ext>
            </a:extLst>
          </p:cNvPr>
          <p:cNvCxnSpPr/>
          <p:nvPr/>
        </p:nvCxnSpPr>
        <p:spPr>
          <a:xfrm flipH="1">
            <a:off x="2933700" y="1380973"/>
            <a:ext cx="895350" cy="633413"/>
          </a:xfrm>
          <a:prstGeom prst="straightConnector1">
            <a:avLst/>
          </a:prstGeom>
          <a:noFill/>
          <a:ln w="76200" cap="flat" cmpd="sng" algn="ctr">
            <a:solidFill>
              <a:srgbClr val="488E4A">
                <a:shade val="95000"/>
                <a:satMod val="105000"/>
              </a:srgbClr>
            </a:solidFill>
            <a:miter lim="800000"/>
            <a:tailEnd type="triangle"/>
          </a:ln>
          <a:effectLst/>
        </p:spPr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0E4878A-925D-61F9-C484-13BC089EDEC8}"/>
              </a:ext>
            </a:extLst>
          </p:cNvPr>
          <p:cNvCxnSpPr>
            <a:cxnSpLocks/>
          </p:cNvCxnSpPr>
          <p:nvPr/>
        </p:nvCxnSpPr>
        <p:spPr>
          <a:xfrm>
            <a:off x="5159896" y="1441228"/>
            <a:ext cx="0" cy="416370"/>
          </a:xfrm>
          <a:prstGeom prst="straightConnector1">
            <a:avLst/>
          </a:prstGeom>
          <a:noFill/>
          <a:ln w="76200" cap="flat" cmpd="sng" algn="ctr">
            <a:solidFill>
              <a:srgbClr val="488E4A">
                <a:shade val="95000"/>
                <a:satMod val="105000"/>
              </a:srgbClr>
            </a:solidFill>
            <a:miter lim="800000"/>
            <a:tailEnd type="triangle"/>
          </a:ln>
          <a:effectLst/>
        </p:spPr>
      </p:cxnSp>
      <p:sp>
        <p:nvSpPr>
          <p:cNvPr id="22" name="Textfeld 15">
            <a:extLst>
              <a:ext uri="{FF2B5EF4-FFF2-40B4-BE49-F238E27FC236}">
                <a16:creationId xmlns:a16="http://schemas.microsoft.com/office/drawing/2014/main" id="{BA710C92-8361-3162-741E-43F52C310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1708151"/>
            <a:ext cx="212269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Totalausfall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der Verjüngung</a:t>
            </a:r>
          </a:p>
        </p:txBody>
      </p:sp>
      <p:sp>
        <p:nvSpPr>
          <p:cNvPr id="23" name="Textfeld 16">
            <a:extLst>
              <a:ext uri="{FF2B5EF4-FFF2-40B4-BE49-F238E27FC236}">
                <a16:creationId xmlns:a16="http://schemas.microsoft.com/office/drawing/2014/main" id="{66745150-5096-1534-5A10-F9D8C573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6" y="1784351"/>
            <a:ext cx="165301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Entmischte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Verjüngung</a:t>
            </a:r>
          </a:p>
        </p:txBody>
      </p:sp>
      <p:sp>
        <p:nvSpPr>
          <p:cNvPr id="24" name="Textfeld 17">
            <a:extLst>
              <a:ext uri="{FF2B5EF4-FFF2-40B4-BE49-F238E27FC236}">
                <a16:creationId xmlns:a16="http://schemas.microsoft.com/office/drawing/2014/main" id="{2F133818-CEC8-C80C-36BF-7CA06E636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552" y="1752601"/>
            <a:ext cx="324960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Artenreiche Verjüngung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gemäß </a:t>
            </a:r>
            <a:r>
              <a:rPr kumimoji="0" lang="de-DE" altLang="de-DE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pnV</a:t>
            </a:r>
            <a:endParaRPr kumimoji="0" lang="de-DE" altLang="de-DE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5" name="Grafik 21">
            <a:extLst>
              <a:ext uri="{FF2B5EF4-FFF2-40B4-BE49-F238E27FC236}">
                <a16:creationId xmlns:a16="http://schemas.microsoft.com/office/drawing/2014/main" id="{23C57DB4-BD45-589D-039A-EE408F74A4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3" y="2852739"/>
            <a:ext cx="33909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81E20A73-AF2A-F265-8677-E7922562269E}"/>
              </a:ext>
            </a:extLst>
          </p:cNvPr>
          <p:cNvCxnSpPr/>
          <p:nvPr/>
        </p:nvCxnSpPr>
        <p:spPr>
          <a:xfrm>
            <a:off x="2351088" y="5732463"/>
            <a:ext cx="6408738" cy="0"/>
          </a:xfrm>
          <a:prstGeom prst="straightConnector1">
            <a:avLst/>
          </a:prstGeom>
          <a:noFill/>
          <a:ln w="76200" cap="flat" cmpd="sng" algn="ctr">
            <a:solidFill>
              <a:srgbClr val="488E4A">
                <a:shade val="95000"/>
                <a:satMod val="105000"/>
              </a:srgbClr>
            </a:solidFill>
            <a:miter lim="800000"/>
            <a:headEnd type="triangle"/>
            <a:tailEnd type="triangle"/>
          </a:ln>
          <a:effectLst/>
        </p:spPr>
      </p:cxnSp>
      <p:pic>
        <p:nvPicPr>
          <p:cNvPr id="27" name="Grafik 28">
            <a:extLst>
              <a:ext uri="{FF2B5EF4-FFF2-40B4-BE49-F238E27FC236}">
                <a16:creationId xmlns:a16="http://schemas.microsoft.com/office/drawing/2014/main" id="{F2AFFF3C-8946-D21C-4E8A-6B9604B2AF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1" y="2827339"/>
            <a:ext cx="311150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29">
            <a:extLst>
              <a:ext uri="{FF2B5EF4-FFF2-40B4-BE49-F238E27FC236}">
                <a16:creationId xmlns:a16="http://schemas.microsoft.com/office/drawing/2014/main" id="{6B6971C6-9ADF-D318-7CE3-3C41A680EF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552" y="2827339"/>
            <a:ext cx="4656137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16">
            <a:extLst>
              <a:ext uri="{FF2B5EF4-FFF2-40B4-BE49-F238E27FC236}">
                <a16:creationId xmlns:a16="http://schemas.microsoft.com/office/drawing/2014/main" id="{0C8E58AB-CFD9-C858-6557-84E31C835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656" y="5801001"/>
            <a:ext cx="165560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Wilddichte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A2FE103D-C33C-3394-143E-2324C5F47BFA}"/>
              </a:ext>
            </a:extLst>
          </p:cNvPr>
          <p:cNvSpPr txBox="1">
            <a:spLocks/>
          </p:cNvSpPr>
          <p:nvPr/>
        </p:nvSpPr>
        <p:spPr>
          <a:xfrm>
            <a:off x="3319463" y="-485846"/>
            <a:ext cx="583264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Wie erkennt man Entmischung?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44B855E5-88A5-159F-D343-5ABF840E4CEE}"/>
              </a:ext>
            </a:extLst>
          </p:cNvPr>
          <p:cNvCxnSpPr>
            <a:cxnSpLocks/>
          </p:cNvCxnSpPr>
          <p:nvPr/>
        </p:nvCxnSpPr>
        <p:spPr>
          <a:xfrm>
            <a:off x="7292339" y="1398535"/>
            <a:ext cx="621258" cy="390525"/>
          </a:xfrm>
          <a:prstGeom prst="straightConnector1">
            <a:avLst/>
          </a:prstGeom>
          <a:noFill/>
          <a:ln w="76200" cap="flat" cmpd="sng" algn="ctr">
            <a:solidFill>
              <a:srgbClr val="488E4A">
                <a:shade val="95000"/>
                <a:satMod val="105000"/>
              </a:srgbClr>
            </a:solidFill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6591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B183DF7-CEF0-0277-0F6B-07E0B0B6D596}"/>
              </a:ext>
            </a:extLst>
          </p:cNvPr>
          <p:cNvSpPr txBox="1">
            <a:spLocks/>
          </p:cNvSpPr>
          <p:nvPr/>
        </p:nvSpPr>
        <p:spPr>
          <a:xfrm>
            <a:off x="4205287" y="567280"/>
            <a:ext cx="5812473" cy="9144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Krautschicht? Strauchschicht?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B3E4CCF-0C58-BB31-6B48-3D2B6EFC1E27}"/>
              </a:ext>
            </a:extLst>
          </p:cNvPr>
          <p:cNvSpPr txBox="1">
            <a:spLocks/>
          </p:cNvSpPr>
          <p:nvPr/>
        </p:nvSpPr>
        <p:spPr bwMode="auto">
          <a:xfrm>
            <a:off x="235876" y="931383"/>
            <a:ext cx="3781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D8EBD8"/>
                </a:solidFill>
                <a:effectLst/>
                <a:uLnTx/>
                <a:uFillTx/>
                <a:latin typeface="+mn-lt"/>
              </a:rPr>
              <a:t>Extreme Auswirkung: Totalausfall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8E35A426-AB59-877F-0DFA-8BCD1E1D13E6}"/>
              </a:ext>
            </a:extLst>
          </p:cNvPr>
          <p:cNvSpPr txBox="1">
            <a:spLocks/>
          </p:cNvSpPr>
          <p:nvPr/>
        </p:nvSpPr>
        <p:spPr bwMode="auto">
          <a:xfrm>
            <a:off x="4871656" y="1106480"/>
            <a:ext cx="37814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D8EBD8"/>
                </a:solidFill>
                <a:effectLst/>
                <a:uLnTx/>
                <a:uFillTx/>
                <a:latin typeface="+mn-lt"/>
              </a:rPr>
              <a:t>Grasschicht!</a:t>
            </a:r>
          </a:p>
        </p:txBody>
      </p:sp>
      <p:sp>
        <p:nvSpPr>
          <p:cNvPr id="10" name="Pfeil nach rechts 10">
            <a:extLst>
              <a:ext uri="{FF2B5EF4-FFF2-40B4-BE49-F238E27FC236}">
                <a16:creationId xmlns:a16="http://schemas.microsoft.com/office/drawing/2014/main" id="{81927B1B-A7AE-C7D9-8A22-4B9D7401A2BD}"/>
              </a:ext>
            </a:extLst>
          </p:cNvPr>
          <p:cNvSpPr/>
          <p:nvPr/>
        </p:nvSpPr>
        <p:spPr>
          <a:xfrm>
            <a:off x="4297965" y="1121318"/>
            <a:ext cx="481013" cy="360362"/>
          </a:xfrm>
          <a:prstGeom prst="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4D60BC9-1CE9-12F2-B336-FCC2BADB9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973" y="2188605"/>
            <a:ext cx="5704531" cy="403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Grafik 1">
            <a:extLst>
              <a:ext uri="{FF2B5EF4-FFF2-40B4-BE49-F238E27FC236}">
                <a16:creationId xmlns:a16="http://schemas.microsoft.com/office/drawing/2014/main" id="{A7D65C54-11F2-1027-7B20-C75102D280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2784" y="2155068"/>
            <a:ext cx="5524243" cy="403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56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66868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Keine Entmischung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E0AAA1D-C915-CC28-4A00-680F15BB211F}"/>
              </a:ext>
            </a:extLst>
          </p:cNvPr>
          <p:cNvSpPr txBox="1">
            <a:spLocks/>
          </p:cNvSpPr>
          <p:nvPr/>
        </p:nvSpPr>
        <p:spPr>
          <a:xfrm>
            <a:off x="875456" y="874966"/>
            <a:ext cx="4596100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alle Arten können sich verjüngen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374CA443-F88B-2535-1A47-F56BCB04A889}"/>
              </a:ext>
            </a:extLst>
          </p:cNvPr>
          <p:cNvSpPr/>
          <p:nvPr/>
        </p:nvSpPr>
        <p:spPr>
          <a:xfrm>
            <a:off x="421900" y="1048864"/>
            <a:ext cx="380990" cy="294768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29">
            <a:extLst>
              <a:ext uri="{FF2B5EF4-FFF2-40B4-BE49-F238E27FC236}">
                <a16:creationId xmlns:a16="http://schemas.microsoft.com/office/drawing/2014/main" id="{A16DC539-8B71-66AC-14CB-D267498CE1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540" y="1628400"/>
            <a:ext cx="8275020" cy="465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0204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66868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Keine Entmischung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E0AAA1D-C915-CC28-4A00-680F15BB211F}"/>
              </a:ext>
            </a:extLst>
          </p:cNvPr>
          <p:cNvSpPr txBox="1">
            <a:spLocks/>
          </p:cNvSpPr>
          <p:nvPr/>
        </p:nvSpPr>
        <p:spPr>
          <a:xfrm>
            <a:off x="875456" y="874966"/>
            <a:ext cx="1847424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„Green Hell“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374CA443-F88B-2535-1A47-F56BCB04A889}"/>
              </a:ext>
            </a:extLst>
          </p:cNvPr>
          <p:cNvSpPr/>
          <p:nvPr/>
        </p:nvSpPr>
        <p:spPr>
          <a:xfrm>
            <a:off x="421900" y="1048864"/>
            <a:ext cx="380990" cy="294768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7A85D0-2557-E7E7-1B39-7D8FFBDED0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080" y="1529883"/>
            <a:ext cx="7421380" cy="47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24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D75DA8F-136D-A2FD-0CD8-35644900AA61}"/>
              </a:ext>
            </a:extLst>
          </p:cNvPr>
          <p:cNvSpPr txBox="1">
            <a:spLocks/>
          </p:cNvSpPr>
          <p:nvPr/>
        </p:nvSpPr>
        <p:spPr>
          <a:xfrm>
            <a:off x="335360" y="894356"/>
            <a:ext cx="324036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Wie erkennt man Entmischung?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BAD22B5-9DE6-F362-A263-4A4860F9A3B4}"/>
              </a:ext>
            </a:extLst>
          </p:cNvPr>
          <p:cNvSpPr txBox="1"/>
          <p:nvPr/>
        </p:nvSpPr>
        <p:spPr>
          <a:xfrm>
            <a:off x="4413140" y="1291212"/>
            <a:ext cx="5388719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prstClr val="white"/>
                </a:solidFill>
              </a:rPr>
              <a:t>Geübter Blick in die Kraut-/Strauchschicht</a:t>
            </a:r>
          </a:p>
          <a:p>
            <a:pPr>
              <a:lnSpc>
                <a:spcPct val="90000"/>
              </a:lnSpc>
            </a:pPr>
            <a:endParaRPr lang="de-DE" sz="2400" dirty="0">
              <a:solidFill>
                <a:prstClr val="white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prstClr val="white"/>
                </a:solidFill>
              </a:rPr>
              <a:t>Buche-Fichte-Phänomen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prstClr val="white"/>
                </a:solidFill>
              </a:rPr>
              <a:t>Fehlende, typische Arten des Standortes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0A79C2-4217-7796-2CC0-2DE7E91D487B}"/>
              </a:ext>
            </a:extLst>
          </p:cNvPr>
          <p:cNvSpPr txBox="1"/>
          <p:nvPr/>
        </p:nvSpPr>
        <p:spPr>
          <a:xfrm>
            <a:off x="4350386" y="3429000"/>
            <a:ext cx="571752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prstClr val="white"/>
                </a:solidFill>
              </a:rPr>
              <a:t>Beweis nur durch </a:t>
            </a:r>
            <a:r>
              <a:rPr lang="de-DE" sz="2400" dirty="0" err="1">
                <a:solidFill>
                  <a:prstClr val="white"/>
                </a:solidFill>
              </a:rPr>
              <a:t>Weisergatter</a:t>
            </a:r>
            <a:r>
              <a:rPr lang="de-DE" sz="2400" dirty="0">
                <a:solidFill>
                  <a:prstClr val="white"/>
                </a:solidFill>
              </a:rPr>
              <a:t>/ Kulturzäune</a:t>
            </a:r>
          </a:p>
        </p:txBody>
      </p:sp>
    </p:spTree>
    <p:extLst>
      <p:ext uri="{BB962C8B-B14F-4D97-AF65-F5344CB8AC3E}">
        <p14:creationId xmlns:p14="http://schemas.microsoft.com/office/powerpoint/2010/main" val="2546326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417CDBA-DFE6-055E-9E0F-CD333D981BF3}"/>
              </a:ext>
            </a:extLst>
          </p:cNvPr>
          <p:cNvSpPr txBox="1">
            <a:spLocks/>
          </p:cNvSpPr>
          <p:nvPr/>
        </p:nvSpPr>
        <p:spPr>
          <a:xfrm>
            <a:off x="235876" y="873717"/>
            <a:ext cx="4237512" cy="919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Phänomen: </a:t>
            </a:r>
          </a:p>
          <a:p>
            <a:pPr algn="l">
              <a:defRPr/>
            </a:pPr>
            <a:r>
              <a:rPr lang="de-DE" sz="2400" b="0" dirty="0"/>
              <a:t>Artenreichtum am Wegesrand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7C6F14-E478-3F90-3054-BA25B34EF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661" y="524094"/>
            <a:ext cx="4733365" cy="551329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AD9A10E-C6AF-3EC2-64C0-611DBF168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59" y="2402541"/>
            <a:ext cx="5755341" cy="363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11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417CDBA-DFE6-055E-9E0F-CD333D981BF3}"/>
              </a:ext>
            </a:extLst>
          </p:cNvPr>
          <p:cNvSpPr txBox="1">
            <a:spLocks/>
          </p:cNvSpPr>
          <p:nvPr/>
        </p:nvSpPr>
        <p:spPr>
          <a:xfrm>
            <a:off x="235876" y="873717"/>
            <a:ext cx="4237512" cy="919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Phänomen: </a:t>
            </a:r>
          </a:p>
          <a:p>
            <a:pPr algn="l">
              <a:defRPr/>
            </a:pPr>
            <a:r>
              <a:rPr lang="de-DE" sz="2400" b="0" dirty="0"/>
              <a:t>Wegrandeffekt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90A285-5297-CBE3-3E6C-D906F0DF92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446" y="426590"/>
            <a:ext cx="8362693" cy="564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070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59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530CFC-4E93-4F2D-E002-D3D0CA807E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82" y="1371600"/>
            <a:ext cx="4589930" cy="33976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5D113E-8A5C-FCD5-92EE-879960639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5036" y="524094"/>
            <a:ext cx="4921624" cy="29252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C3298D8-24ED-FCA3-772A-E04D76A1E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3142" y="3565710"/>
            <a:ext cx="4205412" cy="292697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417CDBA-DFE6-055E-9E0F-CD333D981BF3}"/>
              </a:ext>
            </a:extLst>
          </p:cNvPr>
          <p:cNvSpPr txBox="1">
            <a:spLocks/>
          </p:cNvSpPr>
          <p:nvPr/>
        </p:nvSpPr>
        <p:spPr>
          <a:xfrm>
            <a:off x="1311849" y="4707916"/>
            <a:ext cx="3233257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1800" b="0" dirty="0"/>
              <a:t>Märkisches Hügelland 2017</a:t>
            </a:r>
          </a:p>
        </p:txBody>
      </p:sp>
    </p:spTree>
    <p:extLst>
      <p:ext uri="{BB962C8B-B14F-4D97-AF65-F5344CB8AC3E}">
        <p14:creationId xmlns:p14="http://schemas.microsoft.com/office/powerpoint/2010/main" val="84709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36E24C0-FD89-01C3-95BA-D2A8DC06C5D2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A10E917-FBDB-B28F-3FC7-F7D4926E1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53" y="995082"/>
            <a:ext cx="3121877" cy="393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39874C8-73CE-44EE-B555-2F1FF4F2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428" y="990096"/>
            <a:ext cx="3219309" cy="394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1311F15-DC7E-6E89-BB2F-2828AFADF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0851" y="4672106"/>
            <a:ext cx="5000886" cy="168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7F68868F-1368-151D-8D87-5C5D802F6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1629" y="6072752"/>
            <a:ext cx="107950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defRPr/>
            </a:pPr>
            <a:r>
              <a:rPr lang="de-DE" altLang="de-DE" sz="11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LwuH</a:t>
            </a:r>
            <a:r>
              <a:rPr lang="de-DE" altLang="de-DE" sz="11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2014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101A31F-65FD-6288-07FC-C67111DC9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1935" y="202812"/>
            <a:ext cx="3671888" cy="266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6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für den Waldbauern:</a:t>
            </a:r>
          </a:p>
          <a:p>
            <a:endParaRPr lang="de-DE" altLang="de-DE" sz="2600" dirty="0">
              <a:solidFill>
                <a:prstClr val="white"/>
              </a:solidFill>
              <a:latin typeface="+mn-lt"/>
              <a:ea typeface="Cambria" panose="02040503050406030204" pitchFamily="18" charset="0"/>
            </a:endParaRPr>
          </a:p>
          <a:p>
            <a:r>
              <a:rPr lang="de-DE" altLang="de-DE" sz="24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Entwertung</a:t>
            </a:r>
          </a:p>
          <a:p>
            <a:pPr>
              <a:tabLst/>
            </a:pPr>
            <a:r>
              <a:rPr lang="de-DE" altLang="de-DE" sz="24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Produktionsausfall</a:t>
            </a:r>
          </a:p>
          <a:p>
            <a:pPr>
              <a:tabLst/>
            </a:pPr>
            <a:r>
              <a:rPr lang="de-DE" altLang="de-DE" sz="24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Stabilitätsverlust</a:t>
            </a:r>
          </a:p>
          <a:p>
            <a:pPr>
              <a:tabLst/>
            </a:pPr>
            <a:r>
              <a:rPr lang="de-DE" altLang="de-DE" sz="24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Vermögensverluste</a:t>
            </a:r>
          </a:p>
          <a:p>
            <a:pPr>
              <a:tabLst/>
            </a:pPr>
            <a:endParaRPr lang="de-DE" altLang="de-DE" sz="2800" dirty="0">
              <a:solidFill>
                <a:prstClr val="white"/>
              </a:solidFill>
              <a:latin typeface="+mn-lt"/>
              <a:ea typeface="Cambria" panose="02040503050406030204" pitchFamily="18" charset="0"/>
            </a:endParaRPr>
          </a:p>
          <a:p>
            <a:pPr>
              <a:tabLst/>
            </a:pPr>
            <a:endParaRPr lang="de-DE" altLang="de-DE" sz="2800" dirty="0">
              <a:solidFill>
                <a:prstClr val="white"/>
              </a:solidFill>
              <a:latin typeface="+mn-lt"/>
              <a:ea typeface="Cambria" panose="02040503050406030204" pitchFamily="18" charset="0"/>
            </a:endParaRPr>
          </a:p>
          <a:p>
            <a:endParaRPr lang="de-DE" altLang="de-DE" sz="2200" dirty="0">
              <a:solidFill>
                <a:prstClr val="white"/>
              </a:solidFill>
              <a:latin typeface="+mn-lt"/>
              <a:ea typeface="Microsoft YaHei" panose="020B0503020204020204" pitchFamily="34" charset="-122"/>
            </a:endParaRPr>
          </a:p>
          <a:p>
            <a:endParaRPr lang="de-DE" altLang="de-DE" sz="2200" dirty="0">
              <a:solidFill>
                <a:prstClr val="white"/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71B0C54-9A02-8450-1036-34B7D8DC54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876" y="3788731"/>
            <a:ext cx="1956201" cy="258723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7BAC7B5-40B7-5C6B-53E9-929D930A76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641" y="2626658"/>
            <a:ext cx="2981957" cy="36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3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437724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Waldwildschäden </a:t>
            </a:r>
            <a:r>
              <a:rPr lang="de-DE" sz="2600" b="0" dirty="0" err="1"/>
              <a:t>quantitaiv</a:t>
            </a:r>
            <a:endParaRPr lang="de-DE" sz="2600" b="0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AB5E21F7-77D5-4BCF-995F-9A3641E75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550" y="945621"/>
            <a:ext cx="3530133" cy="53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de-DE" altLang="de-DE" sz="2800" b="1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Biomasseverlust!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0A9E99-0D19-445F-0DFD-2DC7C18C8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499" y="1783286"/>
            <a:ext cx="5738261" cy="3826177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713F859-7ACA-2D1C-1ABE-4D30F7293AD8}"/>
              </a:ext>
            </a:extLst>
          </p:cNvPr>
          <p:cNvSpPr txBox="1">
            <a:spLocks/>
          </p:cNvSpPr>
          <p:nvPr/>
        </p:nvSpPr>
        <p:spPr>
          <a:xfrm>
            <a:off x="7693683" y="5494826"/>
            <a:ext cx="24805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Arnsberger Wald 2016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F98AD13-5AD7-BC89-0BF5-7B0464C290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59" y="1783286"/>
            <a:ext cx="5222239" cy="3826177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6CAE34EA-9C1A-7792-D24E-604E7BEC964B}"/>
              </a:ext>
            </a:extLst>
          </p:cNvPr>
          <p:cNvSpPr txBox="1">
            <a:spLocks/>
          </p:cNvSpPr>
          <p:nvPr/>
        </p:nvSpPr>
        <p:spPr>
          <a:xfrm>
            <a:off x="1652262" y="5550623"/>
            <a:ext cx="2783759" cy="4537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Märkisches Hügelland 2017</a:t>
            </a:r>
          </a:p>
        </p:txBody>
      </p:sp>
    </p:spTree>
    <p:extLst>
      <p:ext uri="{BB962C8B-B14F-4D97-AF65-F5344CB8AC3E}">
        <p14:creationId xmlns:p14="http://schemas.microsoft.com/office/powerpoint/2010/main" val="32020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1AB275-9A9A-F98B-5EAC-940B564BF89C}"/>
              </a:ext>
            </a:extLst>
          </p:cNvPr>
          <p:cNvSpPr txBox="1">
            <a:spLocks/>
          </p:cNvSpPr>
          <p:nvPr/>
        </p:nvSpPr>
        <p:spPr>
          <a:xfrm>
            <a:off x="237874" y="621145"/>
            <a:ext cx="4464496" cy="7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Indikator Eiche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83422E-3C07-313E-E805-C338CCA0A8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692696"/>
            <a:ext cx="6720748" cy="5040560"/>
          </a:xfrm>
          <a:prstGeom prst="rect">
            <a:avLst/>
          </a:prstGeom>
        </p:spPr>
      </p:pic>
      <p:sp>
        <p:nvSpPr>
          <p:cNvPr id="9" name="Textfeld 2">
            <a:extLst>
              <a:ext uri="{FF2B5EF4-FFF2-40B4-BE49-F238E27FC236}">
                <a16:creationId xmlns:a16="http://schemas.microsoft.com/office/drawing/2014/main" id="{98695E1D-1B13-52BA-98F3-20C38B6F0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76" y="3210835"/>
            <a:ext cx="2355132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2-10 t Eicheln/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Hektar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=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1-3,5 </a:t>
            </a:r>
            <a:r>
              <a:rPr kumimoji="0" lang="de-DE" altLang="de-DE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Mio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 Eicheln</a:t>
            </a: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FD15D504-B7B1-BE46-F740-E9ED396DC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76" y="1689477"/>
            <a:ext cx="1944763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2006-2018: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9 Buchen-/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Eichenmasten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51C1420-7DAE-689C-D0EA-2789AB58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008" y="3717032"/>
            <a:ext cx="258699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66184AC-05AF-A84E-B498-AE77126C3C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8562" y="1512250"/>
            <a:ext cx="1399439" cy="20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0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1AB275-9A9A-F98B-5EAC-940B564BF89C}"/>
              </a:ext>
            </a:extLst>
          </p:cNvPr>
          <p:cNvSpPr txBox="1">
            <a:spLocks/>
          </p:cNvSpPr>
          <p:nvPr/>
        </p:nvSpPr>
        <p:spPr>
          <a:xfrm>
            <a:off x="237874" y="621145"/>
            <a:ext cx="4464496" cy="7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Indikator Eiche </a:t>
            </a: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FD15D504-B7B1-BE46-F740-E9ED396DC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74" y="1378888"/>
            <a:ext cx="3504486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200" kern="0" dirty="0">
                <a:solidFill>
                  <a:prstClr val="white"/>
                </a:solidFill>
                <a:latin typeface="+mn-lt"/>
              </a:rPr>
              <a:t>Schleichendes Eichensterben</a:t>
            </a:r>
            <a:endParaRPr kumimoji="0" lang="de-DE" altLang="de-DE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1149C81-1862-2911-D31E-678878BEEB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3" y="1878712"/>
            <a:ext cx="4800533" cy="36004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319005C-2BCB-E453-6BBC-E6D94FEE40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725" y="1230640"/>
            <a:ext cx="3816424" cy="42484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A568A9B-8469-58EF-FF2D-31346EE656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157" y="1662688"/>
            <a:ext cx="266429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12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42E416-CF09-C816-FEB5-17E85153C7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64" y="1161436"/>
            <a:ext cx="5497452" cy="412308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5F06D2D-1B52-1F3B-363D-B090AAA3AF1D}"/>
              </a:ext>
            </a:extLst>
          </p:cNvPr>
          <p:cNvSpPr txBox="1">
            <a:spLocks/>
          </p:cNvSpPr>
          <p:nvPr/>
        </p:nvSpPr>
        <p:spPr>
          <a:xfrm>
            <a:off x="4005659" y="5112504"/>
            <a:ext cx="1902083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Königsforst 2017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4400C52-2FB9-FBD5-F663-38EB253EBE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043" y="1183184"/>
            <a:ext cx="5439455" cy="407959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91AD715-31A9-C2D4-6C7A-8CFCEFBF8320}"/>
              </a:ext>
            </a:extLst>
          </p:cNvPr>
          <p:cNvSpPr txBox="1">
            <a:spLocks/>
          </p:cNvSpPr>
          <p:nvPr/>
        </p:nvSpPr>
        <p:spPr>
          <a:xfrm>
            <a:off x="9134936" y="5112504"/>
            <a:ext cx="2609301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Nationalpark Eifel 2019</a:t>
            </a:r>
          </a:p>
        </p:txBody>
      </p:sp>
    </p:spTree>
    <p:extLst>
      <p:ext uri="{BB962C8B-B14F-4D97-AF65-F5344CB8AC3E}">
        <p14:creationId xmlns:p14="http://schemas.microsoft.com/office/powerpoint/2010/main" val="9942008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90E26D-A14D-762A-890D-6A6B3C97CA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88" y="1001512"/>
            <a:ext cx="5400683" cy="40505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0BC8589-C9E4-1DA1-2EC5-E12ADEB5D9A5}"/>
              </a:ext>
            </a:extLst>
          </p:cNvPr>
          <p:cNvSpPr txBox="1">
            <a:spLocks/>
          </p:cNvSpPr>
          <p:nvPr/>
        </p:nvSpPr>
        <p:spPr>
          <a:xfrm>
            <a:off x="4195623" y="4938660"/>
            <a:ext cx="1902083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Fläming 2019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49F63A-1B1B-DEA0-5412-7DEF8D8C1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009151"/>
            <a:ext cx="5434192" cy="4075644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0ECE56A2-EF70-9C49-CB75-7C1A79ACDD06}"/>
              </a:ext>
            </a:extLst>
          </p:cNvPr>
          <p:cNvSpPr txBox="1">
            <a:spLocks/>
          </p:cNvSpPr>
          <p:nvPr/>
        </p:nvSpPr>
        <p:spPr>
          <a:xfrm>
            <a:off x="9654165" y="4922414"/>
            <a:ext cx="2304709" cy="520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Uckermark 2010</a:t>
            </a:r>
          </a:p>
        </p:txBody>
      </p:sp>
    </p:spTree>
    <p:extLst>
      <p:ext uri="{BB962C8B-B14F-4D97-AF65-F5344CB8AC3E}">
        <p14:creationId xmlns:p14="http://schemas.microsoft.com/office/powerpoint/2010/main" val="27805879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5860124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Entmischung, Biomasseverlust, Entwaldung..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0BC8589-C9E4-1DA1-2EC5-E12ADEB5D9A5}"/>
              </a:ext>
            </a:extLst>
          </p:cNvPr>
          <p:cNvSpPr txBox="1">
            <a:spLocks/>
          </p:cNvSpPr>
          <p:nvPr/>
        </p:nvSpPr>
        <p:spPr>
          <a:xfrm>
            <a:off x="2652243" y="5084474"/>
            <a:ext cx="13355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Alme 2022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9269A0-DFC0-D795-BD8B-AF442E4A49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00" y="1481920"/>
            <a:ext cx="4440287" cy="36344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4E1CFA9-2817-F287-D18A-8E7F3D190F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7265" y="1466525"/>
            <a:ext cx="4162381" cy="364985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45E7543D-67BE-39B6-0CFE-E5B9E3EA3B46}"/>
              </a:ext>
            </a:extLst>
          </p:cNvPr>
          <p:cNvSpPr txBox="1">
            <a:spLocks/>
          </p:cNvSpPr>
          <p:nvPr/>
        </p:nvSpPr>
        <p:spPr>
          <a:xfrm>
            <a:off x="7210655" y="5089946"/>
            <a:ext cx="13355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Alme 2024</a:t>
            </a:r>
          </a:p>
        </p:txBody>
      </p:sp>
    </p:spTree>
    <p:extLst>
      <p:ext uri="{BB962C8B-B14F-4D97-AF65-F5344CB8AC3E}">
        <p14:creationId xmlns:p14="http://schemas.microsoft.com/office/powerpoint/2010/main" val="40113873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59AB970-2E61-3E71-C262-F0051B220099}"/>
              </a:ext>
            </a:extLst>
          </p:cNvPr>
          <p:cNvSpPr txBox="1">
            <a:spLocks/>
          </p:cNvSpPr>
          <p:nvPr/>
        </p:nvSpPr>
        <p:spPr>
          <a:xfrm>
            <a:off x="235876" y="801750"/>
            <a:ext cx="4464496" cy="7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Indikatoren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36F1D4-CEBA-8000-BCE2-866156496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463" y="1407460"/>
            <a:ext cx="5245853" cy="393439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6E5C674-5897-BBD3-E6F3-E7709FBA41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6034" y="1407459"/>
            <a:ext cx="3301252" cy="3934390"/>
          </a:xfrm>
          <a:prstGeom prst="rect">
            <a:avLst/>
          </a:prstGeom>
        </p:spPr>
      </p:pic>
      <p:pic>
        <p:nvPicPr>
          <p:cNvPr id="2" name="Grafik 4" descr="Grafik 4">
            <a:extLst>
              <a:ext uri="{FF2B5EF4-FFF2-40B4-BE49-F238E27FC236}">
                <a16:creationId xmlns:a16="http://schemas.microsoft.com/office/drawing/2014/main" id="{26B22C0C-88B1-1562-091C-8AD34539F4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876" y="1837211"/>
            <a:ext cx="2931280" cy="35046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046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A716B66C-55E2-7F97-0ACE-D6BB2CE91738}"/>
              </a:ext>
            </a:extLst>
          </p:cNvPr>
          <p:cNvSpPr txBox="1">
            <a:spLocks/>
          </p:cNvSpPr>
          <p:nvPr/>
        </p:nvSpPr>
        <p:spPr>
          <a:xfrm>
            <a:off x="298629" y="1148683"/>
            <a:ext cx="5142827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20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88E4A">
                    <a:lumMod val="20000"/>
                    <a:lumOff val="8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Weisergatter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88E4A">
                    <a:lumMod val="20000"/>
                    <a:lumOff val="8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in die Reviere!</a:t>
            </a:r>
          </a:p>
        </p:txBody>
      </p:sp>
      <p:pic>
        <p:nvPicPr>
          <p:cNvPr id="8" name="Picture 23208">
            <a:extLst>
              <a:ext uri="{FF2B5EF4-FFF2-40B4-BE49-F238E27FC236}">
                <a16:creationId xmlns:a16="http://schemas.microsoft.com/office/drawing/2014/main" id="{F62683C9-29B6-82A0-AF6A-38DAAF955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743" y="2599470"/>
            <a:ext cx="5138675" cy="285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4">
            <a:extLst>
              <a:ext uri="{FF2B5EF4-FFF2-40B4-BE49-F238E27FC236}">
                <a16:creationId xmlns:a16="http://schemas.microsoft.com/office/drawing/2014/main" id="{A418AE37-B10D-F31D-2D05-4419E120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30" y="1846435"/>
            <a:ext cx="5375713" cy="36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ADB960D3-AA2F-105A-9139-2077DAB22283}"/>
              </a:ext>
            </a:extLst>
          </p:cNvPr>
          <p:cNvSpPr txBox="1">
            <a:spLocks/>
          </p:cNvSpPr>
          <p:nvPr/>
        </p:nvSpPr>
        <p:spPr>
          <a:xfrm>
            <a:off x="6334591" y="1779013"/>
            <a:ext cx="5142827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20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lang="de-DE" sz="2200" dirty="0">
                <a:solidFill>
                  <a:srgbClr val="488E4A">
                    <a:lumMod val="20000"/>
                    <a:lumOff val="80000"/>
                  </a:srgbClr>
                </a:solidFill>
              </a:rPr>
              <a:t>Denn: Verbissgutachten sind mitunter diskutabel…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488E4A">
                  <a:lumMod val="20000"/>
                  <a:lumOff val="8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3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AE77217-CF1E-EC2C-DB49-B827DCDFCD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581700"/>
            <a:ext cx="4608512" cy="345638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BC81CCD-A1E8-4C27-B811-546C2DC59C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856" y="1556793"/>
            <a:ext cx="5727705" cy="4295779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DBED1BF-8040-E775-A8EB-7D1281787F06}"/>
              </a:ext>
            </a:extLst>
          </p:cNvPr>
          <p:cNvSpPr txBox="1">
            <a:spLocks/>
          </p:cNvSpPr>
          <p:nvPr/>
        </p:nvSpPr>
        <p:spPr>
          <a:xfrm>
            <a:off x="2681647" y="5363265"/>
            <a:ext cx="24805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Siedenberg-Hardt 2011</a:t>
            </a:r>
          </a:p>
          <a:p>
            <a:endParaRPr lang="de-DE" sz="1800" dirty="0">
              <a:solidFill>
                <a:prstClr val="white"/>
              </a:solidFill>
              <a:latin typeface="Cambria"/>
            </a:endParaRPr>
          </a:p>
          <a:p>
            <a:r>
              <a:rPr lang="de-DE" sz="1800" dirty="0">
                <a:solidFill>
                  <a:prstClr val="white"/>
                </a:solidFill>
                <a:latin typeface="Cambria"/>
              </a:rPr>
              <a:t>                                   </a:t>
            </a:r>
            <a:r>
              <a:rPr lang="de-DE" sz="1800" dirty="0">
                <a:solidFill>
                  <a:prstClr val="white"/>
                </a:solidFill>
                <a:latin typeface="+mn-lt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741645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69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Entmischung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1744F0-2A84-B995-8580-8F3D872FF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921" y="1340768"/>
            <a:ext cx="5876655" cy="440749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273BF6A-2F1B-ACAC-9D7C-043EEA058071}"/>
              </a:ext>
            </a:extLst>
          </p:cNvPr>
          <p:cNvSpPr txBox="1">
            <a:spLocks/>
          </p:cNvSpPr>
          <p:nvPr/>
        </p:nvSpPr>
        <p:spPr>
          <a:xfrm>
            <a:off x="8904313" y="5576328"/>
            <a:ext cx="24805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Siedenberg-Hardt 2015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7CC03B9-2663-1CFA-7EBC-1A435E452D28}"/>
              </a:ext>
            </a:extLst>
          </p:cNvPr>
          <p:cNvSpPr txBox="1">
            <a:spLocks/>
          </p:cNvSpPr>
          <p:nvPr/>
        </p:nvSpPr>
        <p:spPr>
          <a:xfrm>
            <a:off x="2668825" y="5142665"/>
            <a:ext cx="24805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Stadt Remscheid 2019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4A8AF2A-3D70-A896-55DF-C882588275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412776"/>
            <a:ext cx="495830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4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36E24C0-FD89-01C3-95BA-D2A8DC06C5D2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sp>
        <p:nvSpPr>
          <p:cNvPr id="7" name="Freihandform 5">
            <a:extLst>
              <a:ext uri="{FF2B5EF4-FFF2-40B4-BE49-F238E27FC236}">
                <a16:creationId xmlns:a16="http://schemas.microsoft.com/office/drawing/2014/main" id="{792B8ED5-8882-9852-BFA2-BD08A476AC88}"/>
              </a:ext>
            </a:extLst>
          </p:cNvPr>
          <p:cNvSpPr>
            <a:spLocks/>
          </p:cNvSpPr>
          <p:nvPr/>
        </p:nvSpPr>
        <p:spPr bwMode="auto">
          <a:xfrm>
            <a:off x="119336" y="1202875"/>
            <a:ext cx="2613064" cy="494624"/>
          </a:xfrm>
          <a:custGeom>
            <a:avLst/>
            <a:gdLst>
              <a:gd name="T0" fmla="*/ 2401608 w 21600"/>
              <a:gd name="T1" fmla="*/ 0 h 21600"/>
              <a:gd name="T2" fmla="*/ 4803216 w 21600"/>
              <a:gd name="T3" fmla="*/ 231923 h 21600"/>
              <a:gd name="T4" fmla="*/ 2401608 w 21600"/>
              <a:gd name="T5" fmla="*/ 463846 h 21600"/>
              <a:gd name="T6" fmla="*/ 0 w 21600"/>
              <a:gd name="T7" fmla="*/ 23192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6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Forstschutzkosten</a:t>
            </a:r>
          </a:p>
        </p:txBody>
      </p:sp>
      <p:sp>
        <p:nvSpPr>
          <p:cNvPr id="8" name="Freihandform 6">
            <a:extLst>
              <a:ext uri="{FF2B5EF4-FFF2-40B4-BE49-F238E27FC236}">
                <a16:creationId xmlns:a16="http://schemas.microsoft.com/office/drawing/2014/main" id="{BA909583-AD1F-CA65-D946-D44F1380B522}"/>
              </a:ext>
            </a:extLst>
          </p:cNvPr>
          <p:cNvSpPr>
            <a:spLocks/>
          </p:cNvSpPr>
          <p:nvPr/>
        </p:nvSpPr>
        <p:spPr bwMode="auto">
          <a:xfrm>
            <a:off x="5313815" y="1316207"/>
            <a:ext cx="4309170" cy="463846"/>
          </a:xfrm>
          <a:custGeom>
            <a:avLst/>
            <a:gdLst>
              <a:gd name="T0" fmla="*/ 2365604 w 21600"/>
              <a:gd name="T1" fmla="*/ 0 h 21600"/>
              <a:gd name="T2" fmla="*/ 4731208 w 21600"/>
              <a:gd name="T3" fmla="*/ 201146 h 21600"/>
              <a:gd name="T4" fmla="*/ 2365604 w 21600"/>
              <a:gd name="T5" fmla="*/ 402291 h 21600"/>
              <a:gd name="T6" fmla="*/ 0 w 21600"/>
              <a:gd name="T7" fmla="*/ 2011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4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273.310 ha </a:t>
            </a:r>
            <a:r>
              <a:rPr lang="de-DE" altLang="de-DE" sz="2400" dirty="0" err="1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gezäunte</a:t>
            </a:r>
            <a:r>
              <a:rPr lang="de-DE" altLang="de-DE" sz="24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 Waldfläche </a:t>
            </a:r>
          </a:p>
        </p:txBody>
      </p:sp>
      <p:sp>
        <p:nvSpPr>
          <p:cNvPr id="9" name="Freihandform 7">
            <a:extLst>
              <a:ext uri="{FF2B5EF4-FFF2-40B4-BE49-F238E27FC236}">
                <a16:creationId xmlns:a16="http://schemas.microsoft.com/office/drawing/2014/main" id="{6AF93C83-FF50-EDFC-6B32-260E9607B027}"/>
              </a:ext>
            </a:extLst>
          </p:cNvPr>
          <p:cNvSpPr>
            <a:spLocks/>
          </p:cNvSpPr>
          <p:nvPr/>
        </p:nvSpPr>
        <p:spPr bwMode="auto">
          <a:xfrm>
            <a:off x="5313816" y="2121008"/>
            <a:ext cx="2324717" cy="494624"/>
          </a:xfrm>
          <a:custGeom>
            <a:avLst/>
            <a:gdLst>
              <a:gd name="T0" fmla="*/ 994172 w 21600"/>
              <a:gd name="T1" fmla="*/ 0 h 21600"/>
              <a:gd name="T2" fmla="*/ 1988343 w 21600"/>
              <a:gd name="T3" fmla="*/ 201146 h 21600"/>
              <a:gd name="T4" fmla="*/ 994172 w 21600"/>
              <a:gd name="T5" fmla="*/ 402291 h 21600"/>
              <a:gd name="T6" fmla="*/ 0 w 21600"/>
              <a:gd name="T7" fmla="*/ 2011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6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Kosten: 1 </a:t>
            </a:r>
            <a:r>
              <a:rPr lang="de-DE" altLang="de-DE" sz="2600" dirty="0" err="1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Mrd</a:t>
            </a:r>
            <a:r>
              <a:rPr lang="de-DE" altLang="de-DE" sz="26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 €</a:t>
            </a:r>
          </a:p>
        </p:txBody>
      </p:sp>
      <p:sp>
        <p:nvSpPr>
          <p:cNvPr id="10" name="Freihandform 8">
            <a:extLst>
              <a:ext uri="{FF2B5EF4-FFF2-40B4-BE49-F238E27FC236}">
                <a16:creationId xmlns:a16="http://schemas.microsoft.com/office/drawing/2014/main" id="{CF8248C6-4B15-C118-D72B-E09890951499}"/>
              </a:ext>
            </a:extLst>
          </p:cNvPr>
          <p:cNvSpPr>
            <a:spLocks/>
          </p:cNvSpPr>
          <p:nvPr/>
        </p:nvSpPr>
        <p:spPr bwMode="auto">
          <a:xfrm>
            <a:off x="5292257" y="2721357"/>
            <a:ext cx="2305737" cy="494624"/>
          </a:xfrm>
          <a:custGeom>
            <a:avLst/>
            <a:gdLst>
              <a:gd name="T0" fmla="*/ 973333 w 21600"/>
              <a:gd name="T1" fmla="*/ 0 h 21600"/>
              <a:gd name="T2" fmla="*/ 1946665 w 21600"/>
              <a:gd name="T3" fmla="*/ 201146 h 21600"/>
              <a:gd name="T4" fmla="*/ 973333 w 21600"/>
              <a:gd name="T5" fmla="*/ 402291 h 21600"/>
              <a:gd name="T6" fmla="*/ 0 w 21600"/>
              <a:gd name="T7" fmla="*/ 2011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6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100 </a:t>
            </a:r>
            <a:r>
              <a:rPr lang="de-DE" altLang="de-DE" sz="2600" dirty="0" err="1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Mio</a:t>
            </a:r>
            <a:r>
              <a:rPr lang="de-DE" altLang="de-DE" sz="26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 €/ Jahr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956631D-CE3C-CFDA-1E97-2B65B8DB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937043"/>
            <a:ext cx="4895207" cy="3656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DF220BE-3F90-25EF-932E-D8725FF08B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481" y="2178777"/>
            <a:ext cx="3745630" cy="2809222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C8CB07E-63EC-68D6-86D1-BB8A5B45966F}"/>
              </a:ext>
            </a:extLst>
          </p:cNvPr>
          <p:cNvSpPr/>
          <p:nvPr/>
        </p:nvSpPr>
        <p:spPr>
          <a:xfrm>
            <a:off x="5844988" y="776662"/>
            <a:ext cx="229101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2600" dirty="0">
                <a:solidFill>
                  <a:prstClr val="white"/>
                </a:solidFill>
                <a:ea typeface="Microsoft YaHei" panose="020B0503020204020204" pitchFamily="34" charset="-122"/>
              </a:rPr>
              <a:t>in Deutschland:</a:t>
            </a:r>
            <a:endParaRPr lang="de-DE" sz="2600" dirty="0">
              <a:solidFill>
                <a:srgbClr val="404040"/>
              </a:solidFill>
            </a:endParaRPr>
          </a:p>
        </p:txBody>
      </p:sp>
      <p:sp>
        <p:nvSpPr>
          <p:cNvPr id="14" name="Freihandform 3">
            <a:extLst>
              <a:ext uri="{FF2B5EF4-FFF2-40B4-BE49-F238E27FC236}">
                <a16:creationId xmlns:a16="http://schemas.microsoft.com/office/drawing/2014/main" id="{2E146B3C-3DD6-2F3F-1A51-7752589DA29D}"/>
              </a:ext>
            </a:extLst>
          </p:cNvPr>
          <p:cNvSpPr/>
          <p:nvPr/>
        </p:nvSpPr>
        <p:spPr>
          <a:xfrm>
            <a:off x="9730110" y="4987999"/>
            <a:ext cx="1890712" cy="279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200" dirty="0">
                <a:solidFill>
                  <a:prstClr val="white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Microsoft YaHei" pitchFamily="2"/>
                <a:cs typeface="Microsoft YaHei" pitchFamily="2"/>
              </a:rPr>
              <a:t>BWI</a:t>
            </a:r>
            <a:r>
              <a:rPr lang="de-DE" sz="1100" dirty="0">
                <a:solidFill>
                  <a:prstClr val="white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Microsoft YaHei" pitchFamily="2"/>
                <a:cs typeface="Microsoft YaHei" pitchFamily="2"/>
              </a:rPr>
              <a:t>3</a:t>
            </a:r>
            <a:r>
              <a:rPr lang="de-DE" sz="1200" dirty="0">
                <a:solidFill>
                  <a:prstClr val="white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Microsoft YaHei" pitchFamily="2"/>
                <a:cs typeface="Microsoft YaHei" pitchFamily="2"/>
              </a:rPr>
              <a:t> 2012; Ammer 2015</a:t>
            </a:r>
          </a:p>
        </p:txBody>
      </p:sp>
    </p:spTree>
    <p:extLst>
      <p:ext uri="{BB962C8B-B14F-4D97-AF65-F5344CB8AC3E}">
        <p14:creationId xmlns:p14="http://schemas.microsoft.com/office/powerpoint/2010/main" val="35580977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70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6336388-D4AC-DBDA-517B-B3C69957F25D}"/>
              </a:ext>
            </a:extLst>
          </p:cNvPr>
          <p:cNvSpPr txBox="1">
            <a:spLocks/>
          </p:cNvSpPr>
          <p:nvPr/>
        </p:nvSpPr>
        <p:spPr>
          <a:xfrm>
            <a:off x="182142" y="239931"/>
            <a:ext cx="3773863" cy="6023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Entmischung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5748156-D4CF-4AFD-480F-F84BD1552225}"/>
              </a:ext>
            </a:extLst>
          </p:cNvPr>
          <p:cNvSpPr txBox="1"/>
          <p:nvPr/>
        </p:nvSpPr>
        <p:spPr>
          <a:xfrm>
            <a:off x="472414" y="916971"/>
            <a:ext cx="3193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000" dirty="0" err="1">
                <a:solidFill>
                  <a:schemeClr val="bg1"/>
                </a:solidFill>
              </a:rPr>
              <a:t>Vegetationskundliche</a:t>
            </a:r>
            <a:r>
              <a:rPr lang="de-DE" sz="2000" dirty="0">
                <a:solidFill>
                  <a:schemeClr val="bg1"/>
                </a:solidFill>
              </a:rPr>
              <a:t> Untersuchung von </a:t>
            </a:r>
          </a:p>
          <a:p>
            <a:pPr algn="ctr">
              <a:lnSpc>
                <a:spcPct val="90000"/>
              </a:lnSpc>
            </a:pPr>
            <a:r>
              <a:rPr lang="de-DE" sz="2000" dirty="0">
                <a:solidFill>
                  <a:schemeClr val="bg1"/>
                </a:solidFill>
              </a:rPr>
              <a:t>48 Naturwaldzellen in NRW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E9F5E0-9EE1-1D81-C3C3-9A050DC5890D}"/>
              </a:ext>
            </a:extLst>
          </p:cNvPr>
          <p:cNvSpPr txBox="1"/>
          <p:nvPr/>
        </p:nvSpPr>
        <p:spPr>
          <a:xfrm>
            <a:off x="1343762" y="5590287"/>
            <a:ext cx="120577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400" dirty="0" err="1">
                <a:solidFill>
                  <a:schemeClr val="bg1"/>
                </a:solidFill>
              </a:rPr>
              <a:t>Striepen</a:t>
            </a:r>
            <a:r>
              <a:rPr lang="de-DE" sz="1400" dirty="0">
                <a:solidFill>
                  <a:schemeClr val="bg1"/>
                </a:solidFill>
              </a:rPr>
              <a:t> 2013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9E1AE5B-BB2C-17CC-823C-CE43932A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48" y="2120999"/>
            <a:ext cx="3828768" cy="384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A74D851-6FDA-958E-0625-4B51929D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49" y="1914980"/>
            <a:ext cx="3828768" cy="90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1A1A0FC-28EE-2241-5F6B-17B0077F3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0947" y="4551252"/>
            <a:ext cx="2553393" cy="207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AF9A4839-89F3-561A-0262-8D73BC47E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489" y="4381596"/>
            <a:ext cx="4121934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de-DE" sz="2000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„In den Buchenwäldern …</a:t>
            </a:r>
            <a:r>
              <a:rPr lang="de-DE" sz="2000" u="sng" dirty="0">
                <a:solidFill>
                  <a:prstClr val="white"/>
                </a:solidFill>
                <a:latin typeface="+mn-lt"/>
                <a:ea typeface="Cambria" panose="02040503050406030204" pitchFamily="18" charset="0"/>
              </a:rPr>
              <a:t>Verarmung des Folgebestandes hin zum Buchen-Reinbestand.“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0A3CED-E95F-B253-8668-26FAD0950A7E}"/>
              </a:ext>
            </a:extLst>
          </p:cNvPr>
          <p:cNvSpPr txBox="1"/>
          <p:nvPr/>
        </p:nvSpPr>
        <p:spPr>
          <a:xfrm>
            <a:off x="6567228" y="3118636"/>
            <a:ext cx="544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000" dirty="0">
                <a:solidFill>
                  <a:prstClr val="white"/>
                </a:solidFill>
              </a:rPr>
              <a:t>Eichen-Hainbuchenwälder: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prstClr val="white"/>
                </a:solidFill>
              </a:rPr>
              <a:t>im Zaun 5 Baumarten, außerhalb 2 Arten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EA908BB-11A5-8C1F-9D59-3BC165C231D0}"/>
              </a:ext>
            </a:extLst>
          </p:cNvPr>
          <p:cNvSpPr txBox="1"/>
          <p:nvPr/>
        </p:nvSpPr>
        <p:spPr>
          <a:xfrm>
            <a:off x="6605326" y="2042628"/>
            <a:ext cx="444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000" dirty="0">
                <a:solidFill>
                  <a:prstClr val="white"/>
                </a:solidFill>
              </a:rPr>
              <a:t>Buchenwälder basenreicher Standorte: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prstClr val="white"/>
                </a:solidFill>
              </a:rPr>
              <a:t>im Zaun 9 Baumarten, außerhalb 2 Arten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A8556E-E466-CCE5-D566-62A6DB7051E1}"/>
              </a:ext>
            </a:extLst>
          </p:cNvPr>
          <p:cNvSpPr txBox="1"/>
          <p:nvPr/>
        </p:nvSpPr>
        <p:spPr>
          <a:xfrm>
            <a:off x="6451329" y="446407"/>
            <a:ext cx="5415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000" dirty="0">
                <a:solidFill>
                  <a:prstClr val="white"/>
                </a:solidFill>
              </a:rPr>
              <a:t>Buchenwälder schwacher Standorte: 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prstClr val="white"/>
                </a:solidFill>
              </a:rPr>
              <a:t>Die Begleitbaumarten </a:t>
            </a:r>
            <a:r>
              <a:rPr lang="de-DE" sz="2000" b="1" dirty="0">
                <a:solidFill>
                  <a:prstClr val="white"/>
                </a:solidFill>
              </a:rPr>
              <a:t>Eberesche</a:t>
            </a:r>
            <a:r>
              <a:rPr lang="de-DE" sz="2000" dirty="0">
                <a:solidFill>
                  <a:prstClr val="white"/>
                </a:solidFill>
              </a:rPr>
              <a:t> und </a:t>
            </a:r>
            <a:r>
              <a:rPr lang="de-DE" sz="2000" b="1" dirty="0">
                <a:solidFill>
                  <a:prstClr val="white"/>
                </a:solidFill>
              </a:rPr>
              <a:t>Bergahorn</a:t>
            </a:r>
            <a:r>
              <a:rPr lang="de-DE" sz="2000" dirty="0">
                <a:solidFill>
                  <a:prstClr val="white"/>
                </a:solidFill>
              </a:rPr>
              <a:t> werden </a:t>
            </a:r>
            <a:r>
              <a:rPr lang="de-DE" sz="2000" u="sng" dirty="0">
                <a:solidFill>
                  <a:prstClr val="white"/>
                </a:solidFill>
              </a:rPr>
              <a:t>komplett selektiert</a:t>
            </a:r>
            <a:r>
              <a:rPr lang="de-DE" sz="2000" dirty="0">
                <a:solidFill>
                  <a:prstClr val="white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prstClr val="white"/>
                </a:solidFill>
              </a:rPr>
              <a:t>Nur Fichte kann dem Äser entwachsen.</a:t>
            </a: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FB09B0D4-54DB-2E89-499C-81E315FE19E9}"/>
              </a:ext>
            </a:extLst>
          </p:cNvPr>
          <p:cNvSpPr/>
          <p:nvPr/>
        </p:nvSpPr>
        <p:spPr>
          <a:xfrm>
            <a:off x="5982004" y="916971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62EB32B3-02A8-8739-DAF7-DBB061D09A78}"/>
              </a:ext>
            </a:extLst>
          </p:cNvPr>
          <p:cNvSpPr/>
          <p:nvPr/>
        </p:nvSpPr>
        <p:spPr>
          <a:xfrm>
            <a:off x="5982004" y="2221586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F2C23F17-1DE9-10AC-1CA1-DBA4D9634048}"/>
              </a:ext>
            </a:extLst>
          </p:cNvPr>
          <p:cNvSpPr/>
          <p:nvPr/>
        </p:nvSpPr>
        <p:spPr>
          <a:xfrm>
            <a:off x="5982004" y="3296284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27719898-1207-4174-C345-2114402F353B}"/>
              </a:ext>
            </a:extLst>
          </p:cNvPr>
          <p:cNvSpPr/>
          <p:nvPr/>
        </p:nvSpPr>
        <p:spPr>
          <a:xfrm>
            <a:off x="7111558" y="4636589"/>
            <a:ext cx="510502" cy="424069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B89F89C5-E76F-C28E-B8A0-347EECAAE7AD}"/>
              </a:ext>
            </a:extLst>
          </p:cNvPr>
          <p:cNvSpPr/>
          <p:nvPr/>
        </p:nvSpPr>
        <p:spPr>
          <a:xfrm>
            <a:off x="5982004" y="890077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3373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 animBg="1"/>
      <p:bldP spid="19" grpId="0" animBg="1"/>
      <p:bldP spid="20" grpId="0" animBg="1"/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06850-C1E7-844B-B501-1F30A411A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2481" y="2275376"/>
            <a:ext cx="5692589" cy="939470"/>
          </a:xfrm>
        </p:spPr>
        <p:txBody>
          <a:bodyPr>
            <a:normAutofit fontScale="90000"/>
          </a:bodyPr>
          <a:lstStyle/>
          <a:p>
            <a:r>
              <a:rPr lang="de-DE" dirty="0"/>
              <a:t>Wildschadenersatz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05C04D-7F62-9543-8461-F6B63DF20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5529" y="322729"/>
            <a:ext cx="4132729" cy="429372"/>
          </a:xfrm>
        </p:spPr>
        <p:txBody>
          <a:bodyPr/>
          <a:lstStyle/>
          <a:p>
            <a:r>
              <a:rPr lang="de-DE" dirty="0"/>
              <a:t>Waldjäger-Lehrgang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fld id="{EE1BC0C2-C20F-1D47-A5D3-3C96DBBDCBBD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956382-2F4E-7840-A6E4-942174EA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1514" y="6352708"/>
            <a:ext cx="6227031" cy="365125"/>
          </a:xfrm>
        </p:spPr>
        <p:txBody>
          <a:bodyPr/>
          <a:lstStyle/>
          <a:p>
            <a:pPr algn="ctr"/>
            <a:r>
              <a:rPr lang="de-DE" dirty="0" err="1"/>
              <a:t>Hardehausen</a:t>
            </a:r>
            <a:r>
              <a:rPr lang="de-DE" dirty="0"/>
              <a:t>, 31.8. – 4.9.22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4EA4-EBF1-2A40-B965-39C326A9E55B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D0DBDE4-400B-4924-10F7-A32D35A0F221}"/>
              </a:ext>
            </a:extLst>
          </p:cNvPr>
          <p:cNvSpPr txBox="1">
            <a:spLocks/>
          </p:cNvSpPr>
          <p:nvPr/>
        </p:nvSpPr>
        <p:spPr>
          <a:xfrm>
            <a:off x="3433482" y="1200441"/>
            <a:ext cx="4930588" cy="9394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dirty="0"/>
              <a:t>Block 3 - Waldwildschäden</a:t>
            </a:r>
          </a:p>
        </p:txBody>
      </p:sp>
    </p:spTree>
    <p:extLst>
      <p:ext uri="{BB962C8B-B14F-4D97-AF65-F5344CB8AC3E}">
        <p14:creationId xmlns:p14="http://schemas.microsoft.com/office/powerpoint/2010/main" val="10720272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66868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Wildschadenersatz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C5E64B-CEEF-4749-E949-C7CD8B0FA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76" y="938808"/>
            <a:ext cx="11670681" cy="206652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4B8FD9-A9FE-C809-4CEB-C7F22F220631}"/>
              </a:ext>
            </a:extLst>
          </p:cNvPr>
          <p:cNvSpPr txBox="1"/>
          <p:nvPr/>
        </p:nvSpPr>
        <p:spPr>
          <a:xfrm>
            <a:off x="3766307" y="4076382"/>
            <a:ext cx="13295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prstClr val="white"/>
                </a:solidFill>
              </a:rPr>
              <a:t>Stichtage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E95448-C951-6E36-D374-E8424CDD7FBE}"/>
              </a:ext>
            </a:extLst>
          </p:cNvPr>
          <p:cNvSpPr txBox="1"/>
          <p:nvPr/>
        </p:nvSpPr>
        <p:spPr>
          <a:xfrm>
            <a:off x="3260212" y="3369034"/>
            <a:ext cx="171316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prstClr val="white"/>
                </a:solidFill>
              </a:rPr>
              <a:t>Ersatzpflicht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EC4E00-1130-EB57-FF79-DEFABFBDAA0F}"/>
              </a:ext>
            </a:extLst>
          </p:cNvPr>
          <p:cNvSpPr txBox="1"/>
          <p:nvPr/>
        </p:nvSpPr>
        <p:spPr>
          <a:xfrm>
            <a:off x="5276436" y="3323362"/>
            <a:ext cx="66301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200" dirty="0">
                <a:solidFill>
                  <a:prstClr val="white"/>
                </a:solidFill>
              </a:rPr>
              <a:t>nur für Hauptbaumarten und „geeignete“ Baumarten</a:t>
            </a:r>
            <a:endParaRPr lang="de-DE" sz="2200" dirty="0">
              <a:solidFill>
                <a:srgbClr val="40404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6B28221-396E-4EBE-FF89-4C195FEF6E0C}"/>
              </a:ext>
            </a:extLst>
          </p:cNvPr>
          <p:cNvSpPr txBox="1"/>
          <p:nvPr/>
        </p:nvSpPr>
        <p:spPr>
          <a:xfrm>
            <a:off x="5306095" y="4070228"/>
            <a:ext cx="24906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200" dirty="0">
                <a:solidFill>
                  <a:prstClr val="white"/>
                </a:solidFill>
              </a:rPr>
              <a:t>1. Mai/ 1. Oktober</a:t>
            </a:r>
            <a:endParaRPr lang="de-DE" sz="2200" dirty="0">
              <a:solidFill>
                <a:srgbClr val="40404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74EA39-8851-8878-D76B-ED9EBE1F304B}"/>
              </a:ext>
            </a:extLst>
          </p:cNvPr>
          <p:cNvSpPr txBox="1"/>
          <p:nvPr/>
        </p:nvSpPr>
        <p:spPr>
          <a:xfrm>
            <a:off x="3260212" y="4783730"/>
            <a:ext cx="17927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prstClr val="white"/>
                </a:solidFill>
              </a:rPr>
              <a:t>Entmischung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1AE39C9-1026-34F3-40EA-C9023FC0B2B9}"/>
              </a:ext>
            </a:extLst>
          </p:cNvPr>
          <p:cNvSpPr txBox="1"/>
          <p:nvPr/>
        </p:nvSpPr>
        <p:spPr>
          <a:xfrm>
            <a:off x="5306095" y="4775249"/>
            <a:ext cx="28506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200" dirty="0">
                <a:solidFill>
                  <a:prstClr val="white"/>
                </a:solidFill>
              </a:rPr>
              <a:t>wird nicht ersetzt</a:t>
            </a:r>
            <a:endParaRPr lang="de-DE" sz="2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508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73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07D8C1-8763-CDAA-9B91-83CC2FA05CB0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66868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Wildschadenersatz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685687-F6FA-08C2-3AA1-2F7E2E6B3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47" y="845377"/>
            <a:ext cx="7363306" cy="53220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7B578D4-A8F3-CAA0-A53A-C234EE4B59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174315"/>
            <a:ext cx="1545011" cy="571442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44F1A04-341E-7C21-F553-0034B9CDA28E}"/>
              </a:ext>
            </a:extLst>
          </p:cNvPr>
          <p:cNvSpPr txBox="1">
            <a:spLocks/>
          </p:cNvSpPr>
          <p:nvPr/>
        </p:nvSpPr>
        <p:spPr>
          <a:xfrm>
            <a:off x="8505767" y="3855928"/>
            <a:ext cx="3090030" cy="1289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Entwicklung eines Verfahrens zur einfachen Erfassung und Bewertung von Waldwildschäden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2ECC659-2662-B763-2E30-4D74FA70B337}"/>
              </a:ext>
            </a:extLst>
          </p:cNvPr>
          <p:cNvSpPr txBox="1"/>
          <p:nvPr/>
        </p:nvSpPr>
        <p:spPr>
          <a:xfrm>
            <a:off x="8523045" y="5251359"/>
            <a:ext cx="3388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hlinkClick r:id="rId4"/>
              </a:rPr>
              <a:t>https://kwf2020.kwf-online.de/bewertung-von-wildschaeden-im-wald/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511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74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8018C1-9658-E97F-0CAF-A30567B1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53" y="931910"/>
            <a:ext cx="7763309" cy="531649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AD239262-A672-1898-BA99-7830465EBC90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66868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Wildschadenersatz</a:t>
            </a:r>
          </a:p>
        </p:txBody>
      </p:sp>
    </p:spTree>
    <p:extLst>
      <p:ext uri="{BB962C8B-B14F-4D97-AF65-F5344CB8AC3E}">
        <p14:creationId xmlns:p14="http://schemas.microsoft.com/office/powerpoint/2010/main" val="17320887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06850-C1E7-844B-B501-1F30A411A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3482" y="2267241"/>
            <a:ext cx="4930588" cy="939470"/>
          </a:xfrm>
        </p:spPr>
        <p:txBody>
          <a:bodyPr>
            <a:normAutofit fontScale="90000"/>
          </a:bodyPr>
          <a:lstStyle/>
          <a:p>
            <a:r>
              <a:rPr lang="de-DE" dirty="0"/>
              <a:t>Ökologische Auswirkungen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05C04D-7F62-9543-8461-F6B63DF20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5529" y="322729"/>
            <a:ext cx="4132729" cy="429372"/>
          </a:xfrm>
        </p:spPr>
        <p:txBody>
          <a:bodyPr/>
          <a:lstStyle/>
          <a:p>
            <a:r>
              <a:rPr lang="de-DE" dirty="0"/>
              <a:t>Waldjäger-Lehrgang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fld id="{EE1BC0C2-C20F-1D47-A5D3-3C96DBBDCBBD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956382-2F4E-7840-A6E4-942174EA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1514" y="6352708"/>
            <a:ext cx="6227031" cy="365125"/>
          </a:xfrm>
        </p:spPr>
        <p:txBody>
          <a:bodyPr/>
          <a:lstStyle/>
          <a:p>
            <a:pPr algn="ctr"/>
            <a:r>
              <a:rPr lang="de-DE" dirty="0" err="1"/>
              <a:t>Hardehausen</a:t>
            </a:r>
            <a:r>
              <a:rPr lang="de-DE" dirty="0"/>
              <a:t>, 31.8. – 4.9.22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4EA4-EBF1-2A40-B965-39C326A9E55B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D0DBDE4-400B-4924-10F7-A32D35A0F221}"/>
              </a:ext>
            </a:extLst>
          </p:cNvPr>
          <p:cNvSpPr txBox="1">
            <a:spLocks/>
          </p:cNvSpPr>
          <p:nvPr/>
        </p:nvSpPr>
        <p:spPr>
          <a:xfrm>
            <a:off x="3433482" y="1200441"/>
            <a:ext cx="4930588" cy="9394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dirty="0"/>
              <a:t>Block 3 - Waldwildschäden</a:t>
            </a:r>
          </a:p>
        </p:txBody>
      </p:sp>
    </p:spTree>
    <p:extLst>
      <p:ext uri="{BB962C8B-B14F-4D97-AF65-F5344CB8AC3E}">
        <p14:creationId xmlns:p14="http://schemas.microsoft.com/office/powerpoint/2010/main" val="13426702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Ökologische Auswirkungen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1894E1A-06E5-D3E7-E3CD-E5655E6BC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6441" y="130240"/>
            <a:ext cx="1824152" cy="159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B48FB7A-3D50-6B0A-1E32-10A9B06D66B1}"/>
              </a:ext>
            </a:extLst>
          </p:cNvPr>
          <p:cNvSpPr txBox="1"/>
          <p:nvPr/>
        </p:nvSpPr>
        <p:spPr>
          <a:xfrm>
            <a:off x="7320483" y="1813280"/>
            <a:ext cx="2737970" cy="75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600" dirty="0">
                <a:solidFill>
                  <a:schemeClr val="bg1"/>
                </a:solidFill>
              </a:rPr>
              <a:t>Raupen spezialisiert auf </a:t>
            </a:r>
            <a:r>
              <a:rPr lang="de-DE" sz="1600" dirty="0" err="1">
                <a:solidFill>
                  <a:schemeClr val="bg1"/>
                </a:solidFill>
              </a:rPr>
              <a:t>Lonicera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xylosteum</a:t>
            </a:r>
            <a:r>
              <a:rPr lang="de-DE" sz="1600" dirty="0">
                <a:solidFill>
                  <a:schemeClr val="bg1"/>
                </a:solidFill>
              </a:rPr>
              <a:t> und </a:t>
            </a:r>
            <a:r>
              <a:rPr lang="de-DE" sz="1600" dirty="0" err="1">
                <a:solidFill>
                  <a:schemeClr val="bg1"/>
                </a:solidFill>
              </a:rPr>
              <a:t>Lonicera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periclymenum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8CD26B-D086-E6E5-A719-357DFB4217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071" y="1178627"/>
            <a:ext cx="4528448" cy="445297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B65B5CE-965A-D63A-2948-C5F89B7C71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783" y="2677425"/>
            <a:ext cx="2468460" cy="370889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C694388-C1EA-70A7-3585-6AAE5A9F76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4928" y="2677424"/>
            <a:ext cx="2468460" cy="37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3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Ökologische Auswirkungen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8CD26B-D086-E6E5-A719-357DFB42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071" y="982331"/>
            <a:ext cx="4528448" cy="445297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3BE597C-AD6B-2D62-E750-F0F00C928BCE}"/>
              </a:ext>
            </a:extLst>
          </p:cNvPr>
          <p:cNvSpPr txBox="1"/>
          <p:nvPr/>
        </p:nvSpPr>
        <p:spPr>
          <a:xfrm>
            <a:off x="5582082" y="4420715"/>
            <a:ext cx="3927230" cy="70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199" dirty="0">
                <a:solidFill>
                  <a:prstClr val="white"/>
                </a:solidFill>
              </a:rPr>
              <a:t>Unvollständige </a:t>
            </a:r>
          </a:p>
          <a:p>
            <a:pPr algn="ctr">
              <a:lnSpc>
                <a:spcPct val="90000"/>
              </a:lnSpc>
            </a:pPr>
            <a:r>
              <a:rPr lang="de-DE" sz="2199" dirty="0">
                <a:solidFill>
                  <a:prstClr val="white"/>
                </a:solidFill>
              </a:rPr>
              <a:t>Waldgesellschaften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3ACA9B0-3277-30FC-728C-0BBAE0379E6A}"/>
              </a:ext>
            </a:extLst>
          </p:cNvPr>
          <p:cNvSpPr txBox="1"/>
          <p:nvPr/>
        </p:nvSpPr>
        <p:spPr>
          <a:xfrm>
            <a:off x="5768673" y="1389959"/>
            <a:ext cx="374063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b="1" dirty="0">
                <a:solidFill>
                  <a:prstClr val="white"/>
                </a:solidFill>
              </a:rPr>
              <a:t>Kaskade des Artensterbens!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DAD8C1B-773C-9402-1B40-54853D29A2F8}"/>
              </a:ext>
            </a:extLst>
          </p:cNvPr>
          <p:cNvSpPr txBox="1"/>
          <p:nvPr/>
        </p:nvSpPr>
        <p:spPr>
          <a:xfrm>
            <a:off x="6096000" y="3081592"/>
            <a:ext cx="3250633" cy="396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199" dirty="0">
                <a:solidFill>
                  <a:prstClr val="white"/>
                </a:solidFill>
              </a:rPr>
              <a:t>Unvollständige Biozönosen</a:t>
            </a:r>
            <a:endParaRPr lang="de-DE" sz="2399" dirty="0">
              <a:solidFill>
                <a:prstClr val="white"/>
              </a:solidFill>
            </a:endParaRPr>
          </a:p>
        </p:txBody>
      </p:sp>
      <p:sp>
        <p:nvSpPr>
          <p:cNvPr id="17" name="Pfeil nach unten 15">
            <a:extLst>
              <a:ext uri="{FF2B5EF4-FFF2-40B4-BE49-F238E27FC236}">
                <a16:creationId xmlns:a16="http://schemas.microsoft.com/office/drawing/2014/main" id="{D4EA32C7-C8A9-6D77-2911-6C554300C3A8}"/>
              </a:ext>
            </a:extLst>
          </p:cNvPr>
          <p:cNvSpPr/>
          <p:nvPr/>
        </p:nvSpPr>
        <p:spPr>
          <a:xfrm rot="10800000">
            <a:off x="7384243" y="3675640"/>
            <a:ext cx="348272" cy="567829"/>
          </a:xfrm>
          <a:prstGeom prst="downArrow">
            <a:avLst/>
          </a:prstGeom>
          <a:solidFill>
            <a:srgbClr val="FF0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>
              <a:solidFill>
                <a:prstClr val="white"/>
              </a:solidFill>
            </a:endParaRPr>
          </a:p>
        </p:txBody>
      </p:sp>
      <p:sp>
        <p:nvSpPr>
          <p:cNvPr id="18" name="Pfeil nach unten 17">
            <a:extLst>
              <a:ext uri="{FF2B5EF4-FFF2-40B4-BE49-F238E27FC236}">
                <a16:creationId xmlns:a16="http://schemas.microsoft.com/office/drawing/2014/main" id="{FF733030-F1E0-08C0-E184-3A574085F9CB}"/>
              </a:ext>
            </a:extLst>
          </p:cNvPr>
          <p:cNvSpPr/>
          <p:nvPr/>
        </p:nvSpPr>
        <p:spPr>
          <a:xfrm rot="10800000">
            <a:off x="7405587" y="2285800"/>
            <a:ext cx="348272" cy="493435"/>
          </a:xfrm>
          <a:prstGeom prst="downArrow">
            <a:avLst/>
          </a:prstGeom>
          <a:solidFill>
            <a:srgbClr val="FF0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>
              <a:solidFill>
                <a:prstClr val="white"/>
              </a:solidFill>
            </a:endParaRPr>
          </a:p>
        </p:txBody>
      </p:sp>
      <p:sp>
        <p:nvSpPr>
          <p:cNvPr id="19" name="Textfeld 5">
            <a:extLst>
              <a:ext uri="{FF2B5EF4-FFF2-40B4-BE49-F238E27FC236}">
                <a16:creationId xmlns:a16="http://schemas.microsoft.com/office/drawing/2014/main" id="{B57953F9-9453-A4D9-3DEC-32A4086D3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3287" y="5706583"/>
            <a:ext cx="183095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de-DE" sz="1600" cap="small" dirty="0" err="1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Scherber</a:t>
            </a:r>
            <a:r>
              <a:rPr lang="de-DE" altLang="de-DE" sz="1600" cap="small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 et al. 2010</a:t>
            </a:r>
            <a:endParaRPr lang="de-DE" altLang="de-DE" sz="1600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C9F8427-2237-A7C1-D895-80E91DD6399E}"/>
              </a:ext>
            </a:extLst>
          </p:cNvPr>
          <p:cNvSpPr/>
          <p:nvPr/>
        </p:nvSpPr>
        <p:spPr>
          <a:xfrm>
            <a:off x="690282" y="4087906"/>
            <a:ext cx="995083" cy="12371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1D57C45-9ACD-C989-5248-B899F5BFC8CF}"/>
              </a:ext>
            </a:extLst>
          </p:cNvPr>
          <p:cNvSpPr/>
          <p:nvPr/>
        </p:nvSpPr>
        <p:spPr>
          <a:xfrm>
            <a:off x="1687434" y="4087906"/>
            <a:ext cx="995083" cy="12371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8B37C8E-567E-2385-E023-4266DE892C4F}"/>
              </a:ext>
            </a:extLst>
          </p:cNvPr>
          <p:cNvSpPr/>
          <p:nvPr/>
        </p:nvSpPr>
        <p:spPr>
          <a:xfrm>
            <a:off x="2682688" y="4087906"/>
            <a:ext cx="995083" cy="12371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8713CCE-FB3B-7822-F1F1-B43CA34616E4}"/>
              </a:ext>
            </a:extLst>
          </p:cNvPr>
          <p:cNvSpPr/>
          <p:nvPr/>
        </p:nvSpPr>
        <p:spPr>
          <a:xfrm>
            <a:off x="3677771" y="4087906"/>
            <a:ext cx="995083" cy="12371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542621E-01E9-5231-53CA-A20F213CEBF8}"/>
              </a:ext>
            </a:extLst>
          </p:cNvPr>
          <p:cNvSpPr/>
          <p:nvPr/>
        </p:nvSpPr>
        <p:spPr>
          <a:xfrm>
            <a:off x="646894" y="3281082"/>
            <a:ext cx="1495671" cy="826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54F520C-3C62-FEDC-28A5-4CC8E4C8A1DE}"/>
              </a:ext>
            </a:extLst>
          </p:cNvPr>
          <p:cNvSpPr/>
          <p:nvPr/>
        </p:nvSpPr>
        <p:spPr>
          <a:xfrm>
            <a:off x="2697571" y="3281082"/>
            <a:ext cx="1495671" cy="826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ED14DF3-B454-0E3D-01F0-001545E2BA07}"/>
              </a:ext>
            </a:extLst>
          </p:cNvPr>
          <p:cNvSpPr/>
          <p:nvPr/>
        </p:nvSpPr>
        <p:spPr>
          <a:xfrm>
            <a:off x="1379920" y="2457173"/>
            <a:ext cx="1317651" cy="826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B6DBE62D-A5C8-CF68-B9CC-400FB924A42A}"/>
              </a:ext>
            </a:extLst>
          </p:cNvPr>
          <p:cNvSpPr/>
          <p:nvPr/>
        </p:nvSpPr>
        <p:spPr>
          <a:xfrm>
            <a:off x="3677771" y="2455907"/>
            <a:ext cx="995083" cy="826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F94D9B5C-0D29-41A7-C07D-06D7E39560AF}"/>
              </a:ext>
            </a:extLst>
          </p:cNvPr>
          <p:cNvSpPr/>
          <p:nvPr/>
        </p:nvSpPr>
        <p:spPr>
          <a:xfrm>
            <a:off x="1692000" y="1771077"/>
            <a:ext cx="1495671" cy="826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C9920F1-8751-C3C9-470B-7948BEEC417A}"/>
              </a:ext>
            </a:extLst>
          </p:cNvPr>
          <p:cNvSpPr/>
          <p:nvPr/>
        </p:nvSpPr>
        <p:spPr>
          <a:xfrm>
            <a:off x="3079143" y="1082525"/>
            <a:ext cx="732525" cy="6855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56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Ökologische Auswirkungen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AA78019-8694-2F4C-9B35-00F406F54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111" y="1811588"/>
            <a:ext cx="3136165" cy="285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236507CA-3913-0D97-D57B-519EC943F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671" y="4635286"/>
            <a:ext cx="2065399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+mn-cs"/>
              </a:rPr>
              <a:t>Neozephyrus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+mn-cs"/>
              </a:rPr>
              <a:t>quercus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C01D1F04-D2DA-9C73-32EA-C883FE9C745F}"/>
              </a:ext>
            </a:extLst>
          </p:cNvPr>
          <p:cNvSpPr txBox="1"/>
          <p:nvPr/>
        </p:nvSpPr>
        <p:spPr>
          <a:xfrm>
            <a:off x="9956879" y="4911612"/>
            <a:ext cx="169854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400" dirty="0" err="1">
                <a:solidFill>
                  <a:schemeClr val="bg1"/>
                </a:solidFill>
              </a:rPr>
              <a:t>Hacker&amp;Müller</a:t>
            </a:r>
            <a:r>
              <a:rPr lang="de-DE" sz="1400" dirty="0">
                <a:solidFill>
                  <a:schemeClr val="bg1"/>
                </a:solidFill>
              </a:rPr>
              <a:t> 2006</a:t>
            </a:r>
          </a:p>
        </p:txBody>
      </p:sp>
      <p:grpSp>
        <p:nvGrpSpPr>
          <p:cNvPr id="78" name="Group 4">
            <a:extLst>
              <a:ext uri="{FF2B5EF4-FFF2-40B4-BE49-F238E27FC236}">
                <a16:creationId xmlns:a16="http://schemas.microsoft.com/office/drawing/2014/main" id="{45806A47-DBE9-D9FE-981B-67ED7D9C37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31427" y="1593594"/>
            <a:ext cx="7528788" cy="3214034"/>
            <a:chOff x="3113" y="686"/>
            <a:chExt cx="4357" cy="1860"/>
          </a:xfrm>
        </p:grpSpPr>
        <p:sp>
          <p:nvSpPr>
            <p:cNvPr id="79" name="AutoShape 3">
              <a:extLst>
                <a:ext uri="{FF2B5EF4-FFF2-40B4-BE49-F238E27FC236}">
                  <a16:creationId xmlns:a16="http://schemas.microsoft.com/office/drawing/2014/main" id="{F440D475-29B8-2ED6-7729-2C3D149BDF4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13" y="686"/>
              <a:ext cx="4357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3C945BC7-0D38-1716-BC25-B25DAC025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289"/>
              <a:ext cx="1929" cy="6"/>
            </a:xfrm>
            <a:custGeom>
              <a:avLst/>
              <a:gdLst>
                <a:gd name="T0" fmla="*/ 1929 w 1929"/>
                <a:gd name="T1" fmla="*/ 0 h 6"/>
                <a:gd name="T2" fmla="*/ 1929 w 1929"/>
                <a:gd name="T3" fmla="*/ 3 h 6"/>
                <a:gd name="T4" fmla="*/ 1929 w 1929"/>
                <a:gd name="T5" fmla="*/ 6 h 6"/>
                <a:gd name="T6" fmla="*/ 0 w 1929"/>
                <a:gd name="T7" fmla="*/ 6 h 6"/>
                <a:gd name="T8" fmla="*/ 0 w 1929"/>
                <a:gd name="T9" fmla="*/ 3 h 6"/>
                <a:gd name="T10" fmla="*/ 0 w 1929"/>
                <a:gd name="T11" fmla="*/ 0 h 6"/>
                <a:gd name="T12" fmla="*/ 1929 w 1929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9" h="6">
                  <a:moveTo>
                    <a:pt x="1929" y="0"/>
                  </a:moveTo>
                  <a:lnTo>
                    <a:pt x="1929" y="3"/>
                  </a:lnTo>
                  <a:lnTo>
                    <a:pt x="192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4B8DCFE6-3038-A472-C705-B801187A8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2292"/>
              <a:ext cx="3" cy="3"/>
            </a:xfrm>
            <a:custGeom>
              <a:avLst/>
              <a:gdLst>
                <a:gd name="T0" fmla="*/ 13 w 13"/>
                <a:gd name="T1" fmla="*/ 14 h 14"/>
                <a:gd name="T2" fmla="*/ 6 w 13"/>
                <a:gd name="T3" fmla="*/ 12 h 14"/>
                <a:gd name="T4" fmla="*/ 1 w 13"/>
                <a:gd name="T5" fmla="*/ 7 h 14"/>
                <a:gd name="T6" fmla="*/ 0 w 13"/>
                <a:gd name="T7" fmla="*/ 0 h 14"/>
                <a:gd name="T8" fmla="*/ 13 w 13"/>
                <a:gd name="T9" fmla="*/ 0 h 14"/>
                <a:gd name="T10" fmla="*/ 13 w 1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13" y="14"/>
                  </a:moveTo>
                  <a:cubicBezTo>
                    <a:pt x="11" y="14"/>
                    <a:pt x="8" y="13"/>
                    <a:pt x="6" y="12"/>
                  </a:cubicBezTo>
                  <a:cubicBezTo>
                    <a:pt x="4" y="10"/>
                    <a:pt x="3" y="9"/>
                    <a:pt x="1" y="7"/>
                  </a:cubicBezTo>
                  <a:cubicBezTo>
                    <a:pt x="0" y="5"/>
                    <a:pt x="0" y="2"/>
                    <a:pt x="0" y="0"/>
                  </a:cubicBezTo>
                  <a:lnTo>
                    <a:pt x="13" y="0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86389178-1035-A7CE-A4F9-E7F0D69F5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1070"/>
              <a:ext cx="6" cy="1222"/>
            </a:xfrm>
            <a:custGeom>
              <a:avLst/>
              <a:gdLst>
                <a:gd name="T0" fmla="*/ 6 w 6"/>
                <a:gd name="T1" fmla="*/ 1222 h 1222"/>
                <a:gd name="T2" fmla="*/ 3 w 6"/>
                <a:gd name="T3" fmla="*/ 1222 h 1222"/>
                <a:gd name="T4" fmla="*/ 0 w 6"/>
                <a:gd name="T5" fmla="*/ 1222 h 1222"/>
                <a:gd name="T6" fmla="*/ 0 w 6"/>
                <a:gd name="T7" fmla="*/ 0 h 1222"/>
                <a:gd name="T8" fmla="*/ 3 w 6"/>
                <a:gd name="T9" fmla="*/ 0 h 1222"/>
                <a:gd name="T10" fmla="*/ 6 w 6"/>
                <a:gd name="T11" fmla="*/ 0 h 1222"/>
                <a:gd name="T12" fmla="*/ 6 w 6"/>
                <a:gd name="T13" fmla="*/ 1222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222">
                  <a:moveTo>
                    <a:pt x="6" y="1222"/>
                  </a:moveTo>
                  <a:lnTo>
                    <a:pt x="3" y="1222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1222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id="{B541625F-EF40-72A8-EFD0-C02338152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1068"/>
              <a:ext cx="3" cy="2"/>
            </a:xfrm>
            <a:custGeom>
              <a:avLst/>
              <a:gdLst>
                <a:gd name="T0" fmla="*/ 0 w 13"/>
                <a:gd name="T1" fmla="*/ 13 h 13"/>
                <a:gd name="T2" fmla="*/ 1 w 13"/>
                <a:gd name="T3" fmla="*/ 6 h 13"/>
                <a:gd name="T4" fmla="*/ 6 w 13"/>
                <a:gd name="T5" fmla="*/ 1 h 13"/>
                <a:gd name="T6" fmla="*/ 13 w 13"/>
                <a:gd name="T7" fmla="*/ 0 h 13"/>
                <a:gd name="T8" fmla="*/ 13 w 13"/>
                <a:gd name="T9" fmla="*/ 13 h 13"/>
                <a:gd name="T10" fmla="*/ 0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cubicBezTo>
                    <a:pt x="0" y="11"/>
                    <a:pt x="0" y="8"/>
                    <a:pt x="1" y="6"/>
                  </a:cubicBezTo>
                  <a:cubicBezTo>
                    <a:pt x="3" y="4"/>
                    <a:pt x="4" y="3"/>
                    <a:pt x="6" y="1"/>
                  </a:cubicBezTo>
                  <a:cubicBezTo>
                    <a:pt x="8" y="0"/>
                    <a:pt x="11" y="0"/>
                    <a:pt x="13" y="0"/>
                  </a:cubicBezTo>
                  <a:lnTo>
                    <a:pt x="1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id="{106B4926-24DE-1A95-2B85-58B0CF8DB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068"/>
              <a:ext cx="3858" cy="5"/>
            </a:xfrm>
            <a:custGeom>
              <a:avLst/>
              <a:gdLst>
                <a:gd name="T0" fmla="*/ 0 w 3858"/>
                <a:gd name="T1" fmla="*/ 5 h 5"/>
                <a:gd name="T2" fmla="*/ 0 w 3858"/>
                <a:gd name="T3" fmla="*/ 2 h 5"/>
                <a:gd name="T4" fmla="*/ 0 w 3858"/>
                <a:gd name="T5" fmla="*/ 0 h 5"/>
                <a:gd name="T6" fmla="*/ 3858 w 3858"/>
                <a:gd name="T7" fmla="*/ 0 h 5"/>
                <a:gd name="T8" fmla="*/ 3858 w 3858"/>
                <a:gd name="T9" fmla="*/ 2 h 5"/>
                <a:gd name="T10" fmla="*/ 3858 w 3858"/>
                <a:gd name="T11" fmla="*/ 5 h 5"/>
                <a:gd name="T12" fmla="*/ 0 w 385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8" h="5">
                  <a:moveTo>
                    <a:pt x="0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858" y="0"/>
                  </a:lnTo>
                  <a:lnTo>
                    <a:pt x="3858" y="2"/>
                  </a:lnTo>
                  <a:lnTo>
                    <a:pt x="3858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EFBD1E73-3452-634B-6335-3FC72EC53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2" y="1068"/>
              <a:ext cx="3" cy="2"/>
            </a:xfrm>
            <a:custGeom>
              <a:avLst/>
              <a:gdLst>
                <a:gd name="T0" fmla="*/ 0 w 14"/>
                <a:gd name="T1" fmla="*/ 0 h 13"/>
                <a:gd name="T2" fmla="*/ 7 w 14"/>
                <a:gd name="T3" fmla="*/ 1 h 13"/>
                <a:gd name="T4" fmla="*/ 12 w 14"/>
                <a:gd name="T5" fmla="*/ 6 h 13"/>
                <a:gd name="T6" fmla="*/ 14 w 14"/>
                <a:gd name="T7" fmla="*/ 13 h 13"/>
                <a:gd name="T8" fmla="*/ 14 w 14"/>
                <a:gd name="T9" fmla="*/ 13 h 13"/>
                <a:gd name="T10" fmla="*/ 0 w 14"/>
                <a:gd name="T11" fmla="*/ 13 h 13"/>
                <a:gd name="T12" fmla="*/ 0 w 14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0" y="0"/>
                  </a:moveTo>
                  <a:cubicBezTo>
                    <a:pt x="2" y="0"/>
                    <a:pt x="5" y="0"/>
                    <a:pt x="7" y="1"/>
                  </a:cubicBezTo>
                  <a:cubicBezTo>
                    <a:pt x="9" y="3"/>
                    <a:pt x="10" y="4"/>
                    <a:pt x="12" y="6"/>
                  </a:cubicBezTo>
                  <a:cubicBezTo>
                    <a:pt x="13" y="8"/>
                    <a:pt x="14" y="11"/>
                    <a:pt x="14" y="13"/>
                  </a:cubicBezTo>
                  <a:lnTo>
                    <a:pt x="14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EF415758-F920-D308-0B61-4B7F5DECB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" y="1070"/>
              <a:ext cx="6" cy="1222"/>
            </a:xfrm>
            <a:custGeom>
              <a:avLst/>
              <a:gdLst>
                <a:gd name="T0" fmla="*/ 0 w 6"/>
                <a:gd name="T1" fmla="*/ 0 h 1222"/>
                <a:gd name="T2" fmla="*/ 3 w 6"/>
                <a:gd name="T3" fmla="*/ 0 h 1222"/>
                <a:gd name="T4" fmla="*/ 6 w 6"/>
                <a:gd name="T5" fmla="*/ 0 h 1222"/>
                <a:gd name="T6" fmla="*/ 6 w 6"/>
                <a:gd name="T7" fmla="*/ 1222 h 1222"/>
                <a:gd name="T8" fmla="*/ 3 w 6"/>
                <a:gd name="T9" fmla="*/ 1222 h 1222"/>
                <a:gd name="T10" fmla="*/ 0 w 6"/>
                <a:gd name="T11" fmla="*/ 1222 h 1222"/>
                <a:gd name="T12" fmla="*/ 0 w 6"/>
                <a:gd name="T13" fmla="*/ 0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222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222"/>
                  </a:lnTo>
                  <a:lnTo>
                    <a:pt x="3" y="1222"/>
                  </a:lnTo>
                  <a:lnTo>
                    <a:pt x="0" y="1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01D24FD0-85DF-5D7D-80F8-A9D289348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2" y="2292"/>
              <a:ext cx="3" cy="3"/>
            </a:xfrm>
            <a:custGeom>
              <a:avLst/>
              <a:gdLst>
                <a:gd name="T0" fmla="*/ 14 w 14"/>
                <a:gd name="T1" fmla="*/ 0 h 14"/>
                <a:gd name="T2" fmla="*/ 12 w 14"/>
                <a:gd name="T3" fmla="*/ 7 h 14"/>
                <a:gd name="T4" fmla="*/ 7 w 14"/>
                <a:gd name="T5" fmla="*/ 12 h 14"/>
                <a:gd name="T6" fmla="*/ 0 w 14"/>
                <a:gd name="T7" fmla="*/ 14 h 14"/>
                <a:gd name="T8" fmla="*/ 0 w 14"/>
                <a:gd name="T9" fmla="*/ 0 h 14"/>
                <a:gd name="T10" fmla="*/ 14 w 14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cubicBezTo>
                    <a:pt x="14" y="2"/>
                    <a:pt x="13" y="5"/>
                    <a:pt x="12" y="7"/>
                  </a:cubicBezTo>
                  <a:cubicBezTo>
                    <a:pt x="10" y="9"/>
                    <a:pt x="9" y="10"/>
                    <a:pt x="7" y="12"/>
                  </a:cubicBezTo>
                  <a:cubicBezTo>
                    <a:pt x="5" y="13"/>
                    <a:pt x="2" y="14"/>
                    <a:pt x="0" y="14"/>
                  </a:cubicBez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0098E007-F500-B145-88C4-2D11120AE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" y="2289"/>
              <a:ext cx="1929" cy="6"/>
            </a:xfrm>
            <a:custGeom>
              <a:avLst/>
              <a:gdLst>
                <a:gd name="T0" fmla="*/ 1929 w 1929"/>
                <a:gd name="T1" fmla="*/ 0 h 6"/>
                <a:gd name="T2" fmla="*/ 1929 w 1929"/>
                <a:gd name="T3" fmla="*/ 3 h 6"/>
                <a:gd name="T4" fmla="*/ 1929 w 1929"/>
                <a:gd name="T5" fmla="*/ 6 h 6"/>
                <a:gd name="T6" fmla="*/ 0 w 1929"/>
                <a:gd name="T7" fmla="*/ 6 h 6"/>
                <a:gd name="T8" fmla="*/ 0 w 1929"/>
                <a:gd name="T9" fmla="*/ 3 h 6"/>
                <a:gd name="T10" fmla="*/ 0 w 1929"/>
                <a:gd name="T11" fmla="*/ 0 h 6"/>
                <a:gd name="T12" fmla="*/ 1929 w 1929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9" h="6">
                  <a:moveTo>
                    <a:pt x="1929" y="0"/>
                  </a:moveTo>
                  <a:lnTo>
                    <a:pt x="1929" y="3"/>
                  </a:lnTo>
                  <a:lnTo>
                    <a:pt x="192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4C9E69AC-828D-1DED-A566-71BDF8F02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290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82DEEEAA-3823-57B6-9526-B6BD4A53B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045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1FA5A67A-E9FA-0869-EB05-317E4F966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801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C3CC8BF8-5CD2-9551-8582-6874AC4AE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557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26810571-2509-7670-DCDE-4F849DAB1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313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B93E394C-4566-DA6F-7E67-F633E06A8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068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5" name="Freeform 20">
              <a:extLst>
                <a:ext uri="{FF2B5EF4-FFF2-40B4-BE49-F238E27FC236}">
                  <a16:creationId xmlns:a16="http://schemas.microsoft.com/office/drawing/2014/main" id="{E29684B5-10DE-AE84-BD6E-E10BA067C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290"/>
              <a:ext cx="3857" cy="4"/>
            </a:xfrm>
            <a:custGeom>
              <a:avLst/>
              <a:gdLst>
                <a:gd name="T0" fmla="*/ 0 w 3857"/>
                <a:gd name="T1" fmla="*/ 4 h 4"/>
                <a:gd name="T2" fmla="*/ 0 w 3857"/>
                <a:gd name="T3" fmla="*/ 2 h 4"/>
                <a:gd name="T4" fmla="*/ 0 w 3857"/>
                <a:gd name="T5" fmla="*/ 0 h 4"/>
                <a:gd name="T6" fmla="*/ 3857 w 3857"/>
                <a:gd name="T7" fmla="*/ 0 h 4"/>
                <a:gd name="T8" fmla="*/ 3857 w 3857"/>
                <a:gd name="T9" fmla="*/ 2 h 4"/>
                <a:gd name="T10" fmla="*/ 3857 w 3857"/>
                <a:gd name="T11" fmla="*/ 4 h 4"/>
                <a:gd name="T12" fmla="*/ 0 w 385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6" name="Freeform 21">
              <a:extLst>
                <a:ext uri="{FF2B5EF4-FFF2-40B4-BE49-F238E27FC236}">
                  <a16:creationId xmlns:a16="http://schemas.microsoft.com/office/drawing/2014/main" id="{FE386440-54E7-91E1-1B15-A6A219C99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1070"/>
              <a:ext cx="4" cy="1222"/>
            </a:xfrm>
            <a:custGeom>
              <a:avLst/>
              <a:gdLst>
                <a:gd name="T0" fmla="*/ 4 w 4"/>
                <a:gd name="T1" fmla="*/ 1222 h 1222"/>
                <a:gd name="T2" fmla="*/ 2 w 4"/>
                <a:gd name="T3" fmla="*/ 1222 h 1222"/>
                <a:gd name="T4" fmla="*/ 0 w 4"/>
                <a:gd name="T5" fmla="*/ 1222 h 1222"/>
                <a:gd name="T6" fmla="*/ 0 w 4"/>
                <a:gd name="T7" fmla="*/ 0 h 1222"/>
                <a:gd name="T8" fmla="*/ 2 w 4"/>
                <a:gd name="T9" fmla="*/ 0 h 1222"/>
                <a:gd name="T10" fmla="*/ 4 w 4"/>
                <a:gd name="T11" fmla="*/ 0 h 1222"/>
                <a:gd name="T12" fmla="*/ 4 w 4"/>
                <a:gd name="T13" fmla="*/ 1222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22">
                  <a:moveTo>
                    <a:pt x="4" y="1222"/>
                  </a:moveTo>
                  <a:lnTo>
                    <a:pt x="2" y="1222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222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7" name="Rectangle 22">
              <a:extLst>
                <a:ext uri="{FF2B5EF4-FFF2-40B4-BE49-F238E27FC236}">
                  <a16:creationId xmlns:a16="http://schemas.microsoft.com/office/drawing/2014/main" id="{7BDE3798-E65D-3CDC-169D-550389B6E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" y="2086"/>
              <a:ext cx="102" cy="20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8" name="Rectangle 23">
              <a:extLst>
                <a:ext uri="{FF2B5EF4-FFF2-40B4-BE49-F238E27FC236}">
                  <a16:creationId xmlns:a16="http://schemas.microsoft.com/office/drawing/2014/main" id="{9E756E31-42D2-E54A-BF19-45DC02519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2086"/>
              <a:ext cx="103" cy="20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99" name="Rectangle 24">
              <a:extLst>
                <a:ext uri="{FF2B5EF4-FFF2-40B4-BE49-F238E27FC236}">
                  <a16:creationId xmlns:a16="http://schemas.microsoft.com/office/drawing/2014/main" id="{6C9C19D3-5319-F441-819C-5DB1162FE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7" y="2067"/>
              <a:ext cx="103" cy="2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0" name="Rectangle 25">
              <a:extLst>
                <a:ext uri="{FF2B5EF4-FFF2-40B4-BE49-F238E27FC236}">
                  <a16:creationId xmlns:a16="http://schemas.microsoft.com/office/drawing/2014/main" id="{9EFA9E9F-6D1F-C8C5-5211-46BB05166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0" y="2028"/>
              <a:ext cx="103" cy="26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1" name="Rectangle 26">
              <a:extLst>
                <a:ext uri="{FF2B5EF4-FFF2-40B4-BE49-F238E27FC236}">
                  <a16:creationId xmlns:a16="http://schemas.microsoft.com/office/drawing/2014/main" id="{CA3B8830-A121-688F-6941-2CBFEE5F8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" y="2003"/>
              <a:ext cx="103" cy="28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2" name="Rectangle 27">
              <a:extLst>
                <a:ext uri="{FF2B5EF4-FFF2-40B4-BE49-F238E27FC236}">
                  <a16:creationId xmlns:a16="http://schemas.microsoft.com/office/drawing/2014/main" id="{E4998C29-AF11-BE7B-B4AB-E6B8AD374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" y="1994"/>
              <a:ext cx="103" cy="29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3" name="Rectangle 28">
              <a:extLst>
                <a:ext uri="{FF2B5EF4-FFF2-40B4-BE49-F238E27FC236}">
                  <a16:creationId xmlns:a16="http://schemas.microsoft.com/office/drawing/2014/main" id="{0EC30F5B-05C3-E7F7-D45E-38255EA09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" y="1940"/>
              <a:ext cx="103" cy="35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4" name="Rectangle 29">
              <a:extLst>
                <a:ext uri="{FF2B5EF4-FFF2-40B4-BE49-F238E27FC236}">
                  <a16:creationId xmlns:a16="http://schemas.microsoft.com/office/drawing/2014/main" id="{602EC52D-BA37-A6EB-9602-1F29D52B8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" y="1896"/>
              <a:ext cx="103" cy="39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5" name="Rectangle 30">
              <a:extLst>
                <a:ext uri="{FF2B5EF4-FFF2-40B4-BE49-F238E27FC236}">
                  <a16:creationId xmlns:a16="http://schemas.microsoft.com/office/drawing/2014/main" id="{E2E488D2-7189-D4E3-6EB1-678772AB1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1852"/>
              <a:ext cx="103" cy="44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6" name="Rectangle 31">
              <a:extLst>
                <a:ext uri="{FF2B5EF4-FFF2-40B4-BE49-F238E27FC236}">
                  <a16:creationId xmlns:a16="http://schemas.microsoft.com/office/drawing/2014/main" id="{C8B2FE3A-AF70-2FD9-791A-EC7711C4A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" y="1627"/>
              <a:ext cx="103" cy="66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7" name="Rectangle 32">
              <a:extLst>
                <a:ext uri="{FF2B5EF4-FFF2-40B4-BE49-F238E27FC236}">
                  <a16:creationId xmlns:a16="http://schemas.microsoft.com/office/drawing/2014/main" id="{0FB6E40A-5287-9E7B-A152-C06D59B67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1495"/>
              <a:ext cx="103" cy="79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8" name="Rectangle 33">
              <a:extLst>
                <a:ext uri="{FF2B5EF4-FFF2-40B4-BE49-F238E27FC236}">
                  <a16:creationId xmlns:a16="http://schemas.microsoft.com/office/drawing/2014/main" id="{DD02B0E5-685F-EE45-8CD1-A8F9C80CB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3" y="1417"/>
              <a:ext cx="102" cy="8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09" name="Rectangle 34">
              <a:extLst>
                <a:ext uri="{FF2B5EF4-FFF2-40B4-BE49-F238E27FC236}">
                  <a16:creationId xmlns:a16="http://schemas.microsoft.com/office/drawing/2014/main" id="{C313F17F-278A-87B7-E3DF-77E1AC033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1402"/>
              <a:ext cx="103" cy="89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10" name="Rectangle 35">
              <a:extLst>
                <a:ext uri="{FF2B5EF4-FFF2-40B4-BE49-F238E27FC236}">
                  <a16:creationId xmlns:a16="http://schemas.microsoft.com/office/drawing/2014/main" id="{CFB1A1D8-1FC9-FC70-8DCD-E5B3CD377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8" y="1290"/>
              <a:ext cx="103" cy="100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</a:endParaRPr>
            </a:p>
          </p:txBody>
        </p:sp>
        <p:sp>
          <p:nvSpPr>
            <p:cNvPr id="111" name="Rectangle 36">
              <a:extLst>
                <a:ext uri="{FF2B5EF4-FFF2-40B4-BE49-F238E27FC236}">
                  <a16:creationId xmlns:a16="http://schemas.microsoft.com/office/drawing/2014/main" id="{6DE72874-A57A-0366-E651-40E042330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" y="2336"/>
              <a:ext cx="327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Quercus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2" name="Rectangle 37">
              <a:extLst>
                <a:ext uri="{FF2B5EF4-FFF2-40B4-BE49-F238E27FC236}">
                  <a16:creationId xmlns:a16="http://schemas.microsoft.com/office/drawing/2014/main" id="{64A447B9-A228-E38C-CFCD-08B8AF5B7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" y="2339"/>
              <a:ext cx="252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Betula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3" name="Rectangle 38">
              <a:extLst>
                <a:ext uri="{FF2B5EF4-FFF2-40B4-BE49-F238E27FC236}">
                  <a16:creationId xmlns:a16="http://schemas.microsoft.com/office/drawing/2014/main" id="{03201D99-CCC3-E9CC-64ED-F0BBFF4A7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2339"/>
              <a:ext cx="17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Salix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4" name="Rectangle 39">
              <a:extLst>
                <a:ext uri="{FF2B5EF4-FFF2-40B4-BE49-F238E27FC236}">
                  <a16:creationId xmlns:a16="http://schemas.microsoft.com/office/drawing/2014/main" id="{06E04A1D-CB73-98FD-E916-EC770301C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339"/>
              <a:ext cx="274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Prunus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5" name="Rectangle 40">
              <a:extLst>
                <a:ext uri="{FF2B5EF4-FFF2-40B4-BE49-F238E27FC236}">
                  <a16:creationId xmlns:a16="http://schemas.microsoft.com/office/drawing/2014/main" id="{35E67DFB-786A-BAE8-678F-98C559CDD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2339"/>
              <a:ext cx="312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Populus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6" name="Rectangle 41">
              <a:extLst>
                <a:ext uri="{FF2B5EF4-FFF2-40B4-BE49-F238E27FC236}">
                  <a16:creationId xmlns:a16="http://schemas.microsoft.com/office/drawing/2014/main" id="{B4D1368C-3D9A-6104-B112-8F43B1399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2339"/>
              <a:ext cx="204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Apfel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7" name="Rectangle 42">
              <a:extLst>
                <a:ext uri="{FF2B5EF4-FFF2-40B4-BE49-F238E27FC236}">
                  <a16:creationId xmlns:a16="http://schemas.microsoft.com/office/drawing/2014/main" id="{7C62D53A-5CA2-01F5-7C37-A0A55608B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2339"/>
              <a:ext cx="291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Corylus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8" name="Rectangle 43">
              <a:extLst>
                <a:ext uri="{FF2B5EF4-FFF2-40B4-BE49-F238E27FC236}">
                  <a16:creationId xmlns:a16="http://schemas.microsoft.com/office/drawing/2014/main" id="{302A6232-081A-4BAC-019F-2105D1F93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" y="2339"/>
              <a:ext cx="245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Fagus 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9" name="Rectangle 44">
              <a:extLst>
                <a:ext uri="{FF2B5EF4-FFF2-40B4-BE49-F238E27FC236}">
                  <a16:creationId xmlns:a16="http://schemas.microsoft.com/office/drawing/2014/main" id="{69027AFB-5438-5786-8413-438F5EBB4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" y="2339"/>
              <a:ext cx="26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Sorbus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0" name="Rectangle 45">
              <a:extLst>
                <a:ext uri="{FF2B5EF4-FFF2-40B4-BE49-F238E27FC236}">
                  <a16:creationId xmlns:a16="http://schemas.microsoft.com/office/drawing/2014/main" id="{933B9A54-0C5B-21A9-8C11-730B688E5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0" y="2339"/>
              <a:ext cx="180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Acer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1" name="Rectangle 46">
              <a:extLst>
                <a:ext uri="{FF2B5EF4-FFF2-40B4-BE49-F238E27FC236}">
                  <a16:creationId xmlns:a16="http://schemas.microsoft.com/office/drawing/2014/main" id="{9B8385CC-C957-FA6C-650F-0B66722EC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7" y="2339"/>
              <a:ext cx="251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Ulmus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2" name="Rectangle 47">
              <a:extLst>
                <a:ext uri="{FF2B5EF4-FFF2-40B4-BE49-F238E27FC236}">
                  <a16:creationId xmlns:a16="http://schemas.microsoft.com/office/drawing/2014/main" id="{944E8B13-EA84-7259-7A77-46D87B9B6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" y="2339"/>
              <a:ext cx="343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Carpinus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3" name="Rectangle 48">
              <a:extLst>
                <a:ext uri="{FF2B5EF4-FFF2-40B4-BE49-F238E27FC236}">
                  <a16:creationId xmlns:a16="http://schemas.microsoft.com/office/drawing/2014/main" id="{D042E729-52F9-5108-7478-23C8FA7B4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0" y="2339"/>
              <a:ext cx="161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Tilia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4" name="Rectangle 49">
              <a:extLst>
                <a:ext uri="{FF2B5EF4-FFF2-40B4-BE49-F238E27FC236}">
                  <a16:creationId xmlns:a16="http://schemas.microsoft.com/office/drawing/2014/main" id="{F5E0D5DC-FD84-84AD-F899-9B35926DD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5" y="2339"/>
              <a:ext cx="325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Fraxinus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5" name="Rectangle 50">
              <a:extLst>
                <a:ext uri="{FF2B5EF4-FFF2-40B4-BE49-F238E27FC236}">
                  <a16:creationId xmlns:a16="http://schemas.microsoft.com/office/drawing/2014/main" id="{F44C80D5-4A5A-CED1-A194-506A23501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6" y="2248"/>
              <a:ext cx="4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0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6" name="Rectangle 51">
              <a:extLst>
                <a:ext uri="{FF2B5EF4-FFF2-40B4-BE49-F238E27FC236}">
                  <a16:creationId xmlns:a16="http://schemas.microsoft.com/office/drawing/2014/main" id="{7DDE82DF-2C4F-4B10-98E9-A4614EAB5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9" y="2004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50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7" name="Rectangle 52">
              <a:extLst>
                <a:ext uri="{FF2B5EF4-FFF2-40B4-BE49-F238E27FC236}">
                  <a16:creationId xmlns:a16="http://schemas.microsoft.com/office/drawing/2014/main" id="{A8D75138-F400-662A-A632-515406543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1759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100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8" name="Rectangle 53">
              <a:extLst>
                <a:ext uri="{FF2B5EF4-FFF2-40B4-BE49-F238E27FC236}">
                  <a16:creationId xmlns:a16="http://schemas.microsoft.com/office/drawing/2014/main" id="{BCE65CAC-8F96-25EB-3764-332A42622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1515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150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9" name="Rectangle 54">
              <a:extLst>
                <a:ext uri="{FF2B5EF4-FFF2-40B4-BE49-F238E27FC236}">
                  <a16:creationId xmlns:a16="http://schemas.microsoft.com/office/drawing/2014/main" id="{362F9AEB-E21A-81AB-13EA-7E4E19D63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1271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200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0" name="Rectangle 55">
              <a:extLst>
                <a:ext uri="{FF2B5EF4-FFF2-40B4-BE49-F238E27FC236}">
                  <a16:creationId xmlns:a16="http://schemas.microsoft.com/office/drawing/2014/main" id="{63508744-E4D2-81BD-E2D3-1AF337A04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1027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250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1" name="Rectangle 56">
              <a:extLst>
                <a:ext uri="{FF2B5EF4-FFF2-40B4-BE49-F238E27FC236}">
                  <a16:creationId xmlns:a16="http://schemas.microsoft.com/office/drawing/2014/main" id="{99A5C854-95EF-7655-5242-FD20FF648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" y="1186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205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2" name="Rectangle 57">
              <a:extLst>
                <a:ext uri="{FF2B5EF4-FFF2-40B4-BE49-F238E27FC236}">
                  <a16:creationId xmlns:a16="http://schemas.microsoft.com/office/drawing/2014/main" id="{98656EEC-FBF5-0813-5E40-83014FA5F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1" y="1298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182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3" name="Rectangle 58">
              <a:extLst>
                <a:ext uri="{FF2B5EF4-FFF2-40B4-BE49-F238E27FC236}">
                  <a16:creationId xmlns:a16="http://schemas.microsoft.com/office/drawing/2014/main" id="{84817DC8-6D3A-7F37-1213-7097A86E7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8" y="1313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179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4" name="Rectangle 59">
              <a:extLst>
                <a:ext uri="{FF2B5EF4-FFF2-40B4-BE49-F238E27FC236}">
                  <a16:creationId xmlns:a16="http://schemas.microsoft.com/office/drawing/2014/main" id="{2A1572F6-3561-C008-CD79-DEC7ED3FC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" y="1391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163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5" name="Rectangle 60">
              <a:extLst>
                <a:ext uri="{FF2B5EF4-FFF2-40B4-BE49-F238E27FC236}">
                  <a16:creationId xmlns:a16="http://schemas.microsoft.com/office/drawing/2014/main" id="{215A3576-CC04-36D7-0A63-1B675548D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" y="1523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136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6" name="Rectangle 61">
              <a:extLst>
                <a:ext uri="{FF2B5EF4-FFF2-40B4-BE49-F238E27FC236}">
                  <a16:creationId xmlns:a16="http://schemas.microsoft.com/office/drawing/2014/main" id="{C2B3EC65-8359-D9AC-A0AE-54B22A73E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748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90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7" name="Rectangle 62">
              <a:extLst>
                <a:ext uri="{FF2B5EF4-FFF2-40B4-BE49-F238E27FC236}">
                  <a16:creationId xmlns:a16="http://schemas.microsoft.com/office/drawing/2014/main" id="{FCDD4418-1012-4043-121A-5134C3ED7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" y="1792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81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8" name="Rectangle 63">
              <a:extLst>
                <a:ext uri="{FF2B5EF4-FFF2-40B4-BE49-F238E27FC236}">
                  <a16:creationId xmlns:a16="http://schemas.microsoft.com/office/drawing/2014/main" id="{F3C35F92-39D6-5454-517A-AB0C5C9AC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" y="1836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72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9" name="Rectangle 64">
              <a:extLst>
                <a:ext uri="{FF2B5EF4-FFF2-40B4-BE49-F238E27FC236}">
                  <a16:creationId xmlns:a16="http://schemas.microsoft.com/office/drawing/2014/main" id="{02C822FA-AC4E-11D1-0199-74EC1004E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" y="1890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61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0" name="Rectangle 65">
              <a:extLst>
                <a:ext uri="{FF2B5EF4-FFF2-40B4-BE49-F238E27FC236}">
                  <a16:creationId xmlns:a16="http://schemas.microsoft.com/office/drawing/2014/main" id="{EEC7D5D5-EBBA-26B5-F074-EE2F2C698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7" y="1899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59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1" name="Rectangle 66">
              <a:extLst>
                <a:ext uri="{FF2B5EF4-FFF2-40B4-BE49-F238E27FC236}">
                  <a16:creationId xmlns:a16="http://schemas.microsoft.com/office/drawing/2014/main" id="{127491D0-5510-70E6-AED9-A1D4AF2EE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4" y="1924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54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2" name="Rectangle 67">
              <a:extLst>
                <a:ext uri="{FF2B5EF4-FFF2-40B4-BE49-F238E27FC236}">
                  <a16:creationId xmlns:a16="http://schemas.microsoft.com/office/drawing/2014/main" id="{B6E13894-3B82-5C94-1AEF-C1B9B31E5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1" y="1963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46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3" name="Rectangle 68">
              <a:extLst>
                <a:ext uri="{FF2B5EF4-FFF2-40B4-BE49-F238E27FC236}">
                  <a16:creationId xmlns:a16="http://schemas.microsoft.com/office/drawing/2014/main" id="{AA1CC270-8D18-B482-33E0-AD326A88C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9" y="1983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42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4" name="Rectangle 69">
              <a:extLst>
                <a:ext uri="{FF2B5EF4-FFF2-40B4-BE49-F238E27FC236}">
                  <a16:creationId xmlns:a16="http://schemas.microsoft.com/office/drawing/2014/main" id="{EEB091A9-BC45-51F3-DD59-7FC8C80FA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6" y="1983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42</a:t>
              </a:r>
              <a:endPara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5" name="Rectangle 70">
              <a:extLst>
                <a:ext uri="{FF2B5EF4-FFF2-40B4-BE49-F238E27FC236}">
                  <a16:creationId xmlns:a16="http://schemas.microsoft.com/office/drawing/2014/main" id="{10FFC59E-01D9-929A-EB35-B1157EBDD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776"/>
              <a:ext cx="1996" cy="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Schmetterlingsarten je Baumgattung</a:t>
              </a:r>
              <a:endPara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3560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79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8A477AC-475F-AE86-DD47-B9BCBFD265CF}"/>
              </a:ext>
            </a:extLst>
          </p:cNvPr>
          <p:cNvSpPr txBox="1">
            <a:spLocks/>
          </p:cNvSpPr>
          <p:nvPr/>
        </p:nvSpPr>
        <p:spPr>
          <a:xfrm>
            <a:off x="235876" y="560131"/>
            <a:ext cx="37489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Schalenwilddichte und </a:t>
            </a: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Pflanzenartenvielfalt im Wald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8B9689F-2253-FB19-D6C4-03850E87BD6D}"/>
              </a:ext>
            </a:extLst>
          </p:cNvPr>
          <p:cNvSpPr txBox="1">
            <a:spLocks/>
          </p:cNvSpPr>
          <p:nvPr/>
        </p:nvSpPr>
        <p:spPr>
          <a:xfrm>
            <a:off x="8928994" y="2224616"/>
            <a:ext cx="3130572" cy="3522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Ammer 2021; Boulanger et al., 2018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14E8F9D-A484-79D0-2F10-0ED8BAF86F32}"/>
              </a:ext>
            </a:extLst>
          </p:cNvPr>
          <p:cNvSpPr txBox="1">
            <a:spLocks/>
          </p:cNvSpPr>
          <p:nvPr/>
        </p:nvSpPr>
        <p:spPr>
          <a:xfrm>
            <a:off x="5456600" y="1228205"/>
            <a:ext cx="5270743" cy="585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200" dirty="0">
                <a:solidFill>
                  <a:prstClr val="white"/>
                </a:solidFill>
                <a:latin typeface="+mn-lt"/>
              </a:rPr>
              <a:t>desto weniger Strauch- und Baumarten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4689776-6927-675E-8270-391E7C011956}"/>
              </a:ext>
            </a:extLst>
          </p:cNvPr>
          <p:cNvSpPr txBox="1">
            <a:spLocks/>
          </p:cNvSpPr>
          <p:nvPr/>
        </p:nvSpPr>
        <p:spPr>
          <a:xfrm>
            <a:off x="4924046" y="804171"/>
            <a:ext cx="4390284" cy="3522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Je höher die Schalenwilddichte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6C128D7-3D1E-E154-2BAC-4731EB0B4718}"/>
              </a:ext>
            </a:extLst>
          </p:cNvPr>
          <p:cNvSpPr txBox="1">
            <a:spLocks/>
          </p:cNvSpPr>
          <p:nvPr/>
        </p:nvSpPr>
        <p:spPr>
          <a:xfrm>
            <a:off x="5456600" y="1884998"/>
            <a:ext cx="3407943" cy="585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200" dirty="0">
                <a:solidFill>
                  <a:prstClr val="white"/>
                </a:solidFill>
                <a:latin typeface="+mn-lt"/>
              </a:rPr>
              <a:t>desto mehr krautige Arten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9098CAE8-A342-83F3-01B0-651701C03B13}"/>
              </a:ext>
            </a:extLst>
          </p:cNvPr>
          <p:cNvSpPr/>
          <p:nvPr/>
        </p:nvSpPr>
        <p:spPr>
          <a:xfrm>
            <a:off x="5051977" y="2114633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0C072804-DA88-732A-B7EC-AD66B44AEA81}"/>
              </a:ext>
            </a:extLst>
          </p:cNvPr>
          <p:cNvSpPr/>
          <p:nvPr/>
        </p:nvSpPr>
        <p:spPr>
          <a:xfrm>
            <a:off x="5049675" y="1491328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40E079-97EE-6E1D-D48A-9A123677CF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16" y="3429000"/>
            <a:ext cx="1583859" cy="2387101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E2193AA4-59B9-0776-A21C-67AC1059D322}"/>
              </a:ext>
            </a:extLst>
          </p:cNvPr>
          <p:cNvSpPr txBox="1">
            <a:spLocks/>
          </p:cNvSpPr>
          <p:nvPr/>
        </p:nvSpPr>
        <p:spPr>
          <a:xfrm>
            <a:off x="1320459" y="2683740"/>
            <a:ext cx="9977214" cy="585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200" dirty="0">
                <a:solidFill>
                  <a:prstClr val="white"/>
                </a:solidFill>
                <a:latin typeface="+mn-lt"/>
              </a:rPr>
              <a:t>Aber: es werden Waldarten entmischt und durch „</a:t>
            </a:r>
            <a:r>
              <a:rPr lang="de-DE" sz="2200" dirty="0" err="1">
                <a:solidFill>
                  <a:prstClr val="white"/>
                </a:solidFill>
                <a:latin typeface="+mn-lt"/>
              </a:rPr>
              <a:t>Allerweltsarten</a:t>
            </a:r>
            <a:r>
              <a:rPr lang="de-DE" sz="2200" dirty="0">
                <a:solidFill>
                  <a:prstClr val="white"/>
                </a:solidFill>
                <a:latin typeface="+mn-lt"/>
              </a:rPr>
              <a:t>“ ersetzt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8BCC8DCA-CB71-0C54-C73C-65529E4BC279}"/>
              </a:ext>
            </a:extLst>
          </p:cNvPr>
          <p:cNvSpPr txBox="1">
            <a:spLocks/>
          </p:cNvSpPr>
          <p:nvPr/>
        </p:nvSpPr>
        <p:spPr>
          <a:xfrm>
            <a:off x="3431702" y="5835175"/>
            <a:ext cx="1789402" cy="3522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Braunrote </a:t>
            </a:r>
            <a:r>
              <a:rPr lang="de-DE" sz="1800" dirty="0" err="1">
                <a:solidFill>
                  <a:prstClr val="white"/>
                </a:solidFill>
                <a:latin typeface="+mn-lt"/>
              </a:rPr>
              <a:t>Stendelwurz</a:t>
            </a:r>
            <a:endParaRPr lang="de-DE" sz="1800" dirty="0">
              <a:solidFill>
                <a:prstClr val="white"/>
              </a:solidFill>
              <a:latin typeface="+mn-lt"/>
            </a:endParaRPr>
          </a:p>
          <a:p>
            <a:r>
              <a:rPr lang="de-DE" sz="1800" dirty="0" err="1">
                <a:solidFill>
                  <a:prstClr val="white"/>
                </a:solidFill>
                <a:latin typeface="+mn-lt"/>
              </a:rPr>
              <a:t>Epipactis</a:t>
            </a:r>
            <a:r>
              <a:rPr lang="de-DE" sz="1800" dirty="0">
                <a:solidFill>
                  <a:prstClr val="white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prstClr val="white"/>
                </a:solidFill>
                <a:latin typeface="+mn-lt"/>
              </a:rPr>
              <a:t>atrorubens</a:t>
            </a:r>
            <a:endParaRPr lang="de-DE" sz="1800" dirty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508BCF7-63D5-5A1A-3E2D-D06D5344AF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253" y="3432846"/>
            <a:ext cx="1382593" cy="2387101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9508BAC2-4167-79DF-92CA-B22DC67D951D}"/>
              </a:ext>
            </a:extLst>
          </p:cNvPr>
          <p:cNvSpPr txBox="1">
            <a:spLocks/>
          </p:cNvSpPr>
          <p:nvPr/>
        </p:nvSpPr>
        <p:spPr>
          <a:xfrm>
            <a:off x="1755845" y="5856269"/>
            <a:ext cx="1789402" cy="3522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Weidenröschen</a:t>
            </a:r>
          </a:p>
          <a:p>
            <a:r>
              <a:rPr lang="de-DE" sz="1800" dirty="0" err="1">
                <a:solidFill>
                  <a:prstClr val="white"/>
                </a:solidFill>
                <a:latin typeface="+mn-lt"/>
              </a:rPr>
              <a:t>Epilobium</a:t>
            </a:r>
            <a:r>
              <a:rPr lang="de-DE" sz="1800" dirty="0">
                <a:solidFill>
                  <a:prstClr val="white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prstClr val="white"/>
                </a:solidFill>
                <a:latin typeface="+mn-lt"/>
              </a:rPr>
              <a:t>angustif</a:t>
            </a:r>
            <a:r>
              <a:rPr lang="de-DE" sz="1800" dirty="0">
                <a:solidFill>
                  <a:prstClr val="white"/>
                </a:solidFill>
                <a:latin typeface="+mn-lt"/>
              </a:rPr>
              <a:t>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5ACA6CA-8A56-18EE-B218-F41E37ECC1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206" y="3339684"/>
            <a:ext cx="2783529" cy="30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490CD1-CEBD-8B2C-A40B-8DA93B57E8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81" y="845377"/>
            <a:ext cx="3862207" cy="54180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DB72756-F8A5-E186-CACB-2FBC4E909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448" y="845377"/>
            <a:ext cx="6570970" cy="31708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186B92-F8B1-15F2-2B77-9D0E94911193}"/>
              </a:ext>
            </a:extLst>
          </p:cNvPr>
          <p:cNvSpPr txBox="1">
            <a:spLocks/>
          </p:cNvSpPr>
          <p:nvPr/>
        </p:nvSpPr>
        <p:spPr>
          <a:xfrm>
            <a:off x="4655476" y="4201146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15.000 km Zaun in D (2012)…</a:t>
            </a:r>
          </a:p>
        </p:txBody>
      </p:sp>
    </p:spTree>
    <p:extLst>
      <p:ext uri="{BB962C8B-B14F-4D97-AF65-F5344CB8AC3E}">
        <p14:creationId xmlns:p14="http://schemas.microsoft.com/office/powerpoint/2010/main" val="34155077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80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FD178B-5D6F-E33C-7992-68415F554240}"/>
              </a:ext>
            </a:extLst>
          </p:cNvPr>
          <p:cNvSpPr txBox="1">
            <a:spLocks/>
          </p:cNvSpPr>
          <p:nvPr/>
        </p:nvSpPr>
        <p:spPr>
          <a:xfrm>
            <a:off x="235876" y="560131"/>
            <a:ext cx="37489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Schalenwilddichte und </a:t>
            </a: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Pflanzenartenvielfalt im Wald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BA1DBE9-4F83-8839-F0F7-1297F5580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086" y="207732"/>
            <a:ext cx="6032224" cy="43015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7EB5C4D-697F-4202-085A-B1C965A20E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2160950"/>
            <a:ext cx="4608512" cy="3456384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DABBEB2-DBED-D012-FE0C-6AB7486EDED3}"/>
              </a:ext>
            </a:extLst>
          </p:cNvPr>
          <p:cNvSpPr txBox="1">
            <a:spLocks/>
          </p:cNvSpPr>
          <p:nvPr/>
        </p:nvSpPr>
        <p:spPr>
          <a:xfrm>
            <a:off x="3085854" y="5129254"/>
            <a:ext cx="2088232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 err="1">
                <a:solidFill>
                  <a:prstClr val="white"/>
                </a:solidFill>
                <a:latin typeface="+mn-lt"/>
              </a:rPr>
              <a:t>Reiersdorf</a:t>
            </a:r>
            <a:r>
              <a:rPr lang="de-DE" sz="1800" dirty="0">
                <a:solidFill>
                  <a:prstClr val="white"/>
                </a:solidFill>
                <a:latin typeface="+mn-lt"/>
              </a:rPr>
              <a:t> 2014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D066D6-36CD-8EAA-6015-CB111FADCA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2827" y="4587876"/>
            <a:ext cx="3837469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960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81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A67609-54C7-98F4-4AB7-6B113A897D0F}"/>
              </a:ext>
            </a:extLst>
          </p:cNvPr>
          <p:cNvSpPr txBox="1">
            <a:spLocks/>
          </p:cNvSpPr>
          <p:nvPr/>
        </p:nvSpPr>
        <p:spPr>
          <a:xfrm>
            <a:off x="352417" y="560131"/>
            <a:ext cx="37489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Schalenwilddichte und </a:t>
            </a: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Pflanzenartenvielfalt im Wald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6695DE-CBF5-D8BB-EE47-43814F2DD8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33" y="1340768"/>
            <a:ext cx="5568619" cy="41764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1C8F24A-C889-8B13-876A-E45A765957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600" y="1336079"/>
            <a:ext cx="5568617" cy="41764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9474116-7CE5-F29F-94BE-623B44C34E4E}"/>
              </a:ext>
            </a:extLst>
          </p:cNvPr>
          <p:cNvSpPr txBox="1">
            <a:spLocks/>
          </p:cNvSpPr>
          <p:nvPr/>
        </p:nvSpPr>
        <p:spPr>
          <a:xfrm>
            <a:off x="4323564" y="5024461"/>
            <a:ext cx="2031162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 err="1">
                <a:solidFill>
                  <a:prstClr val="white"/>
                </a:solidFill>
                <a:latin typeface="+mn-lt"/>
              </a:rPr>
              <a:t>Mellnsee</a:t>
            </a:r>
            <a:r>
              <a:rPr lang="de-DE" sz="1800" dirty="0">
                <a:solidFill>
                  <a:prstClr val="white"/>
                </a:solidFill>
                <a:latin typeface="+mn-lt"/>
              </a:rPr>
              <a:t> 2020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CBABAAF-C3AC-8CAA-6B2F-7476692F6F90}"/>
              </a:ext>
            </a:extLst>
          </p:cNvPr>
          <p:cNvSpPr txBox="1">
            <a:spLocks/>
          </p:cNvSpPr>
          <p:nvPr/>
        </p:nvSpPr>
        <p:spPr>
          <a:xfrm>
            <a:off x="10012197" y="5024461"/>
            <a:ext cx="1368152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Eulenberge</a:t>
            </a:r>
          </a:p>
        </p:txBody>
      </p:sp>
    </p:spTree>
    <p:extLst>
      <p:ext uri="{BB962C8B-B14F-4D97-AF65-F5344CB8AC3E}">
        <p14:creationId xmlns:p14="http://schemas.microsoft.com/office/powerpoint/2010/main" val="12957787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82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23CAA0D-77AF-E5C3-498B-6E2AC1348630}"/>
              </a:ext>
            </a:extLst>
          </p:cNvPr>
          <p:cNvSpPr txBox="1">
            <a:spLocks/>
          </p:cNvSpPr>
          <p:nvPr/>
        </p:nvSpPr>
        <p:spPr>
          <a:xfrm>
            <a:off x="289664" y="454829"/>
            <a:ext cx="37489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Schalenwilddichte und </a:t>
            </a: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Pflanzenartenvielfalt im Wald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C04520-303D-8A9C-E23C-AF2A8C1544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847" y="1128220"/>
            <a:ext cx="6707881" cy="5030911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37191CDE-9504-DDEB-A16F-A33CCC234D81}"/>
              </a:ext>
            </a:extLst>
          </p:cNvPr>
          <p:cNvSpPr txBox="1">
            <a:spLocks/>
          </p:cNvSpPr>
          <p:nvPr/>
        </p:nvSpPr>
        <p:spPr>
          <a:xfrm>
            <a:off x="7255023" y="6050832"/>
            <a:ext cx="2031162" cy="488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Fläming 2019</a:t>
            </a:r>
          </a:p>
        </p:txBody>
      </p:sp>
    </p:spTree>
    <p:extLst>
      <p:ext uri="{BB962C8B-B14F-4D97-AF65-F5344CB8AC3E}">
        <p14:creationId xmlns:p14="http://schemas.microsoft.com/office/powerpoint/2010/main" val="37335173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83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C282453-23EC-E642-47AE-29CF964B9F6E}"/>
              </a:ext>
            </a:extLst>
          </p:cNvPr>
          <p:cNvSpPr txBox="1">
            <a:spLocks/>
          </p:cNvSpPr>
          <p:nvPr/>
        </p:nvSpPr>
        <p:spPr>
          <a:xfrm>
            <a:off x="335361" y="348879"/>
            <a:ext cx="3967698" cy="2026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e-DE" sz="3100" b="0" dirty="0"/>
              <a:t>Schalenwilddichte und</a:t>
            </a:r>
            <a:br>
              <a:rPr lang="de-DE" sz="3600" dirty="0"/>
            </a:br>
            <a:br>
              <a:rPr lang="de-DE" sz="3600" dirty="0"/>
            </a:br>
            <a:r>
              <a:rPr lang="de-DE" sz="3600" b="0" dirty="0"/>
              <a:t>- </a:t>
            </a:r>
            <a:r>
              <a:rPr lang="de-DE" sz="2800" b="0" dirty="0"/>
              <a:t>Regeneration</a:t>
            </a:r>
            <a:br>
              <a:rPr lang="de-DE" sz="2800" b="0" dirty="0"/>
            </a:br>
            <a:r>
              <a:rPr lang="de-DE" sz="2800" b="0" dirty="0"/>
              <a:t>- Waldstruktur</a:t>
            </a:r>
            <a:br>
              <a:rPr lang="de-DE" sz="2800" b="0" dirty="0"/>
            </a:br>
            <a:r>
              <a:rPr lang="de-DE" sz="2800" b="0" dirty="0"/>
              <a:t>- Waldfunktionen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5A4117E-5C7F-70B2-E8C7-AED15B8F3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63" y="1037911"/>
            <a:ext cx="7133207" cy="50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666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84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0A0B14-2DFD-697E-12F1-79D839B55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411" y="470924"/>
            <a:ext cx="8400999" cy="562793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7378B28-6C98-0DA4-FDBB-B9536A408AB4}"/>
              </a:ext>
            </a:extLst>
          </p:cNvPr>
          <p:cNvSpPr txBox="1">
            <a:spLocks/>
          </p:cNvSpPr>
          <p:nvPr/>
        </p:nvSpPr>
        <p:spPr>
          <a:xfrm>
            <a:off x="143274" y="665802"/>
            <a:ext cx="3292264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500" dirty="0">
                <a:solidFill>
                  <a:prstClr val="white"/>
                </a:solidFill>
                <a:latin typeface="+mn-lt"/>
              </a:rPr>
              <a:t>Schalenwilddichte </a:t>
            </a:r>
          </a:p>
          <a:p>
            <a:r>
              <a:rPr lang="de-DE" sz="2500" dirty="0">
                <a:solidFill>
                  <a:prstClr val="white"/>
                </a:solidFill>
                <a:latin typeface="+mn-lt"/>
              </a:rPr>
              <a:t>und Phytophage </a:t>
            </a:r>
          </a:p>
        </p:txBody>
      </p:sp>
    </p:spTree>
    <p:extLst>
      <p:ext uri="{BB962C8B-B14F-4D97-AF65-F5344CB8AC3E}">
        <p14:creationId xmlns:p14="http://schemas.microsoft.com/office/powerpoint/2010/main" val="31897793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85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BC6C0CE-A998-AF11-C4C0-B32DF74E86D8}"/>
              </a:ext>
            </a:extLst>
          </p:cNvPr>
          <p:cNvSpPr txBox="1">
            <a:spLocks/>
          </p:cNvSpPr>
          <p:nvPr/>
        </p:nvSpPr>
        <p:spPr>
          <a:xfrm>
            <a:off x="430145" y="513402"/>
            <a:ext cx="3292264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500" dirty="0">
                <a:solidFill>
                  <a:prstClr val="white"/>
                </a:solidFill>
                <a:latin typeface="+mn-lt"/>
              </a:rPr>
              <a:t>Schalenwilddichte </a:t>
            </a:r>
          </a:p>
          <a:p>
            <a:r>
              <a:rPr lang="de-DE" sz="2500" dirty="0">
                <a:solidFill>
                  <a:prstClr val="white"/>
                </a:solidFill>
                <a:latin typeface="+mn-lt"/>
              </a:rPr>
              <a:t>und Phytophage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8C9DB30-7245-A018-0751-590FCD5E7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9" b="1472"/>
          <a:stretch/>
        </p:blipFill>
        <p:spPr>
          <a:xfrm>
            <a:off x="3054896" y="332657"/>
            <a:ext cx="825130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649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06850-C1E7-844B-B501-1F30A411A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9" y="2378970"/>
            <a:ext cx="5701553" cy="939470"/>
          </a:xfrm>
        </p:spPr>
        <p:txBody>
          <a:bodyPr>
            <a:normAutofit fontScale="90000"/>
          </a:bodyPr>
          <a:lstStyle/>
          <a:p>
            <a:r>
              <a:rPr lang="de-DE" dirty="0"/>
              <a:t>Beispiele aus NRW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05C04D-7F62-9543-8461-F6B63DF20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5529" y="322729"/>
            <a:ext cx="4132729" cy="429372"/>
          </a:xfrm>
        </p:spPr>
        <p:txBody>
          <a:bodyPr/>
          <a:lstStyle/>
          <a:p>
            <a:r>
              <a:rPr lang="de-DE" dirty="0"/>
              <a:t>Waldjäger-Lehrgang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956382-2F4E-7840-A6E4-942174EA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1514" y="6352708"/>
            <a:ext cx="622703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Hardehausen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31.8. – 4.9.22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D0DBDE4-400B-4924-10F7-A32D35A0F221}"/>
              </a:ext>
            </a:extLst>
          </p:cNvPr>
          <p:cNvSpPr txBox="1">
            <a:spLocks/>
          </p:cNvSpPr>
          <p:nvPr/>
        </p:nvSpPr>
        <p:spPr>
          <a:xfrm>
            <a:off x="3433482" y="1200441"/>
            <a:ext cx="4930588" cy="9394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Block 3 - Waldwildschäden</a:t>
            </a:r>
          </a:p>
        </p:txBody>
      </p:sp>
    </p:spTree>
    <p:extLst>
      <p:ext uri="{BB962C8B-B14F-4D97-AF65-F5344CB8AC3E}">
        <p14:creationId xmlns:p14="http://schemas.microsoft.com/office/powerpoint/2010/main" val="38384518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87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A287BE-9CBD-43D5-68CE-158DDA0AC581}"/>
              </a:ext>
            </a:extLst>
          </p:cNvPr>
          <p:cNvSpPr txBox="1">
            <a:spLocks/>
          </p:cNvSpPr>
          <p:nvPr/>
        </p:nvSpPr>
        <p:spPr>
          <a:xfrm>
            <a:off x="8624989" y="4388571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Arnsberger Wald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A9FED0-D9A9-C590-51BA-5AB803D8F3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56" y="1326272"/>
            <a:ext cx="3017579" cy="226318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91D7596-CC2E-86C8-A9FA-D761F225D649}"/>
              </a:ext>
            </a:extLst>
          </p:cNvPr>
          <p:cNvSpPr txBox="1">
            <a:spLocks/>
          </p:cNvSpPr>
          <p:nvPr/>
        </p:nvSpPr>
        <p:spPr>
          <a:xfrm>
            <a:off x="164118" y="3585755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Egge/ Ostwestfalen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D1E6C00-F3AB-2BB4-8DDA-767911396097}"/>
              </a:ext>
            </a:extLst>
          </p:cNvPr>
          <p:cNvSpPr txBox="1">
            <a:spLocks/>
          </p:cNvSpPr>
          <p:nvPr/>
        </p:nvSpPr>
        <p:spPr>
          <a:xfrm>
            <a:off x="8638827" y="2196658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Sauerland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6EDDEB5-4A14-BC95-72BB-7640952425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801" y="390979"/>
            <a:ext cx="3116696" cy="18242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0EC3D8E-866C-5764-7760-6A4A7B2323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6" y="3881304"/>
            <a:ext cx="3013679" cy="2260259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0F1E2FE-B3A7-F818-8BB5-0F1F019CA144}"/>
              </a:ext>
            </a:extLst>
          </p:cNvPr>
          <p:cNvSpPr txBox="1">
            <a:spLocks/>
          </p:cNvSpPr>
          <p:nvPr/>
        </p:nvSpPr>
        <p:spPr>
          <a:xfrm>
            <a:off x="331343" y="6148768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Märkisches Hügelland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516FA11-911F-B920-C2F0-BE3F8BEFE1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202" y="1326272"/>
            <a:ext cx="1757545" cy="2268140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C465CDF3-76EF-2B35-CA58-22EC6F59AAA0}"/>
              </a:ext>
            </a:extLst>
          </p:cNvPr>
          <p:cNvSpPr txBox="1">
            <a:spLocks/>
          </p:cNvSpPr>
          <p:nvPr/>
        </p:nvSpPr>
        <p:spPr>
          <a:xfrm>
            <a:off x="3448751" y="3612856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Münsterland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7986BF1-960A-6822-92F5-4C6B8FD429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148" y="3882358"/>
            <a:ext cx="1776305" cy="2259207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7BEEBF42-81BA-737A-DF47-78A927EEB561}"/>
              </a:ext>
            </a:extLst>
          </p:cNvPr>
          <p:cNvSpPr txBox="1">
            <a:spLocks/>
          </p:cNvSpPr>
          <p:nvPr/>
        </p:nvSpPr>
        <p:spPr>
          <a:xfrm>
            <a:off x="3567001" y="6173019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Eifel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1D3B4B0-3C9C-9191-AA7E-86C98B6732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970" y="388330"/>
            <a:ext cx="2955698" cy="1826400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213AF209-4431-EBBB-7E74-A546ACAE8D26}"/>
              </a:ext>
            </a:extLst>
          </p:cNvPr>
          <p:cNvSpPr txBox="1">
            <a:spLocks/>
          </p:cNvSpPr>
          <p:nvPr/>
        </p:nvSpPr>
        <p:spPr>
          <a:xfrm>
            <a:off x="5562168" y="2196657"/>
            <a:ext cx="2231667" cy="320050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Niederrhein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865196D9-EF24-E36F-A39C-D34E9F92B1EE}"/>
              </a:ext>
            </a:extLst>
          </p:cNvPr>
          <p:cNvSpPr txBox="1">
            <a:spLocks/>
          </p:cNvSpPr>
          <p:nvPr/>
        </p:nvSpPr>
        <p:spPr>
          <a:xfrm>
            <a:off x="5566674" y="4164086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 err="1"/>
              <a:t>Üfter</a:t>
            </a:r>
            <a:r>
              <a:rPr lang="de-DE" sz="1799" dirty="0"/>
              <a:t> Mark 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D3BABBBE-71F7-97F2-E318-948D763E2640}"/>
              </a:ext>
            </a:extLst>
          </p:cNvPr>
          <p:cNvSpPr txBox="1">
            <a:spLocks/>
          </p:cNvSpPr>
          <p:nvPr/>
        </p:nvSpPr>
        <p:spPr>
          <a:xfrm>
            <a:off x="5639337" y="6208191"/>
            <a:ext cx="2231667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Siegerland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38DC5EAA-3BFB-D9C8-8EFB-540088F661F2}"/>
              </a:ext>
            </a:extLst>
          </p:cNvPr>
          <p:cNvSpPr txBox="1">
            <a:spLocks/>
          </p:cNvSpPr>
          <p:nvPr/>
        </p:nvSpPr>
        <p:spPr>
          <a:xfrm>
            <a:off x="8689252" y="6202139"/>
            <a:ext cx="1900663" cy="386236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799" dirty="0"/>
              <a:t>Reichswald Kleve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79C40B0-055C-D28B-FADE-F073EADA01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451" y="2450224"/>
            <a:ext cx="2930064" cy="167597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2F35BA4-B83E-4860-8843-4578766D77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011" y="4532216"/>
            <a:ext cx="2411132" cy="167597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BEA3EFE-03D6-24B1-9A53-719307B1809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936" y="2469429"/>
            <a:ext cx="3131560" cy="19304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C1B8474-7DA5-439D-26E8-31821EF51B8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936" y="4687731"/>
            <a:ext cx="2354531" cy="1495942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D83B4AC2-F5C4-DD6A-F0F1-2E2913C74DF4}"/>
              </a:ext>
            </a:extLst>
          </p:cNvPr>
          <p:cNvSpPr txBox="1">
            <a:spLocks/>
          </p:cNvSpPr>
          <p:nvPr/>
        </p:nvSpPr>
        <p:spPr>
          <a:xfrm>
            <a:off x="432327" y="388330"/>
            <a:ext cx="3446828" cy="6423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800" b="0" dirty="0"/>
              <a:t>Wildschäden im Wald</a:t>
            </a:r>
            <a:br>
              <a:rPr lang="de-DE" sz="2800" b="0" dirty="0"/>
            </a:br>
            <a:r>
              <a:rPr lang="de-DE" sz="2800" b="0" dirty="0"/>
              <a:t>Beispiele aus NRW</a:t>
            </a:r>
          </a:p>
        </p:txBody>
      </p:sp>
    </p:spTree>
    <p:extLst>
      <p:ext uri="{BB962C8B-B14F-4D97-AF65-F5344CB8AC3E}">
        <p14:creationId xmlns:p14="http://schemas.microsoft.com/office/powerpoint/2010/main" val="18528270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3498" y="6356350"/>
            <a:ext cx="974527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pPr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pPr/>
              <a:t>88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288097B-7AF0-A589-6670-E2F0F3FCE77F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8390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Waldwildschäden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5273B88-6A45-51F5-BC77-E349BD18295B}"/>
              </a:ext>
            </a:extLst>
          </p:cNvPr>
          <p:cNvSpPr txBox="1">
            <a:spLocks/>
          </p:cNvSpPr>
          <p:nvPr/>
        </p:nvSpPr>
        <p:spPr>
          <a:xfrm>
            <a:off x="303970" y="991292"/>
            <a:ext cx="28390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in Rotwildgebieten…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90DA92-14DE-B2E5-2E0C-68028176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182"/>
          <a:stretch/>
        </p:blipFill>
        <p:spPr>
          <a:xfrm>
            <a:off x="447517" y="1779772"/>
            <a:ext cx="1619408" cy="390160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4D212FE-2067-74FA-0CE3-1A4C323BD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10"/>
          <a:stretch/>
        </p:blipFill>
        <p:spPr>
          <a:xfrm>
            <a:off x="2000250" y="1779772"/>
            <a:ext cx="682596" cy="390160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E38063A-1D37-BD4E-2479-AF6343FED6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953" y="405654"/>
            <a:ext cx="7034293" cy="527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832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89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8F6783-5D74-3482-ED96-1760DC9D64E8}"/>
              </a:ext>
            </a:extLst>
          </p:cNvPr>
          <p:cNvSpPr/>
          <p:nvPr/>
        </p:nvSpPr>
        <p:spPr>
          <a:xfrm>
            <a:off x="1315570" y="1885963"/>
            <a:ext cx="956086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de-DE" sz="2800" dirty="0">
                <a:solidFill>
                  <a:schemeClr val="bg1"/>
                </a:solidFill>
              </a:rPr>
              <a:t>… ein flächendeckendes, forstliches und ökologisches Problem!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0E5603-8BC0-F5B6-F321-C5660AF8A1D3}"/>
              </a:ext>
            </a:extLst>
          </p:cNvPr>
          <p:cNvSpPr txBox="1"/>
          <p:nvPr/>
        </p:nvSpPr>
        <p:spPr>
          <a:xfrm>
            <a:off x="7885745" y="5689302"/>
            <a:ext cx="38584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500" dirty="0" err="1">
                <a:solidFill>
                  <a:schemeClr val="bg1"/>
                </a:solidFill>
              </a:rPr>
              <a:t>Striepen</a:t>
            </a:r>
            <a:r>
              <a:rPr lang="de-DE" sz="1500" dirty="0">
                <a:solidFill>
                  <a:schemeClr val="bg1"/>
                </a:solidFill>
              </a:rPr>
              <a:t> 2013; Gertz 2016; </a:t>
            </a:r>
            <a:r>
              <a:rPr lang="de-DE" sz="1500" dirty="0" err="1">
                <a:solidFill>
                  <a:schemeClr val="bg1"/>
                </a:solidFill>
              </a:rPr>
              <a:t>Heute&amp;Bieker</a:t>
            </a:r>
            <a:r>
              <a:rPr lang="de-DE" sz="1500" dirty="0">
                <a:solidFill>
                  <a:schemeClr val="bg1"/>
                </a:solidFill>
              </a:rPr>
              <a:t> 2019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8F1357-7B22-9BDF-33EA-8E627D45EA86}"/>
              </a:ext>
            </a:extLst>
          </p:cNvPr>
          <p:cNvSpPr txBox="1"/>
          <p:nvPr/>
        </p:nvSpPr>
        <p:spPr>
          <a:xfrm>
            <a:off x="508270" y="384402"/>
            <a:ext cx="25170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Waldwildschäden in NRW</a:t>
            </a:r>
            <a:endParaRPr lang="de-DE" sz="2500" dirty="0"/>
          </a:p>
        </p:txBody>
      </p:sp>
    </p:spTree>
    <p:extLst>
      <p:ext uri="{BB962C8B-B14F-4D97-AF65-F5344CB8AC3E}">
        <p14:creationId xmlns:p14="http://schemas.microsoft.com/office/powerpoint/2010/main" val="612060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36E24C0-FD89-01C3-95BA-D2A8DC06C5D2}"/>
              </a:ext>
            </a:extLst>
          </p:cNvPr>
          <p:cNvSpPr txBox="1">
            <a:spLocks/>
          </p:cNvSpPr>
          <p:nvPr/>
        </p:nvSpPr>
        <p:spPr>
          <a:xfrm>
            <a:off x="28592" y="142846"/>
            <a:ext cx="45154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0" dirty="0"/>
              <a:t>Ökonomische Auswirkungen</a:t>
            </a:r>
          </a:p>
        </p:txBody>
      </p:sp>
      <p:sp>
        <p:nvSpPr>
          <p:cNvPr id="7" name="Freihandform 3">
            <a:extLst>
              <a:ext uri="{FF2B5EF4-FFF2-40B4-BE49-F238E27FC236}">
                <a16:creationId xmlns:a16="http://schemas.microsoft.com/office/drawing/2014/main" id="{548BC701-17C4-F94C-FC98-36DCD64C6D52}"/>
              </a:ext>
            </a:extLst>
          </p:cNvPr>
          <p:cNvSpPr/>
          <p:nvPr/>
        </p:nvSpPr>
        <p:spPr>
          <a:xfrm>
            <a:off x="10469854" y="3164897"/>
            <a:ext cx="1672551" cy="3407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Siegerland 2014</a:t>
            </a:r>
          </a:p>
        </p:txBody>
      </p:sp>
      <p:sp>
        <p:nvSpPr>
          <p:cNvPr id="8" name="Freihandform 5">
            <a:extLst>
              <a:ext uri="{FF2B5EF4-FFF2-40B4-BE49-F238E27FC236}">
                <a16:creationId xmlns:a16="http://schemas.microsoft.com/office/drawing/2014/main" id="{69472855-E4EB-C5D9-EA4F-0BE2339CA5FA}"/>
              </a:ext>
            </a:extLst>
          </p:cNvPr>
          <p:cNvSpPr>
            <a:spLocks/>
          </p:cNvSpPr>
          <p:nvPr/>
        </p:nvSpPr>
        <p:spPr bwMode="auto">
          <a:xfrm>
            <a:off x="119336" y="866627"/>
            <a:ext cx="2711105" cy="479235"/>
          </a:xfrm>
          <a:custGeom>
            <a:avLst/>
            <a:gdLst>
              <a:gd name="T0" fmla="*/ 2401608 w 21600"/>
              <a:gd name="T1" fmla="*/ 0 h 21600"/>
              <a:gd name="T2" fmla="*/ 4803216 w 21600"/>
              <a:gd name="T3" fmla="*/ 231923 h 21600"/>
              <a:gd name="T4" fmla="*/ 2401608 w 21600"/>
              <a:gd name="T5" fmla="*/ 463846 h 21600"/>
              <a:gd name="T6" fmla="*/ 0 w 21600"/>
              <a:gd name="T7" fmla="*/ 23192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de-DE" altLang="de-DE" sz="2500" dirty="0">
                <a:solidFill>
                  <a:prstClr val="white"/>
                </a:solidFill>
                <a:latin typeface="+mn-lt"/>
                <a:ea typeface="Microsoft YaHei" panose="020B0503020204020204" pitchFamily="34" charset="-122"/>
              </a:rPr>
              <a:t>Forstschutz in NRW</a:t>
            </a:r>
          </a:p>
        </p:txBody>
      </p:sp>
      <p:sp>
        <p:nvSpPr>
          <p:cNvPr id="9" name="Freihandform 3">
            <a:extLst>
              <a:ext uri="{FF2B5EF4-FFF2-40B4-BE49-F238E27FC236}">
                <a16:creationId xmlns:a16="http://schemas.microsoft.com/office/drawing/2014/main" id="{6A80188A-ACAA-3188-612B-E0DAE21E193B}"/>
              </a:ext>
            </a:extLst>
          </p:cNvPr>
          <p:cNvSpPr/>
          <p:nvPr/>
        </p:nvSpPr>
        <p:spPr>
          <a:xfrm>
            <a:off x="28592" y="5436096"/>
            <a:ext cx="2225972" cy="3407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Arnsberger Wald 2017</a:t>
            </a:r>
          </a:p>
        </p:txBody>
      </p:sp>
      <p:sp>
        <p:nvSpPr>
          <p:cNvPr id="10" name="Freihandform 3">
            <a:extLst>
              <a:ext uri="{FF2B5EF4-FFF2-40B4-BE49-F238E27FC236}">
                <a16:creationId xmlns:a16="http://schemas.microsoft.com/office/drawing/2014/main" id="{ADF7631D-F14A-F4CA-022D-40E38FE6A929}"/>
              </a:ext>
            </a:extLst>
          </p:cNvPr>
          <p:cNvSpPr/>
          <p:nvPr/>
        </p:nvSpPr>
        <p:spPr>
          <a:xfrm>
            <a:off x="2668987" y="5988721"/>
            <a:ext cx="2709694" cy="3407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Märkisches Hügelland 2014</a:t>
            </a:r>
          </a:p>
        </p:txBody>
      </p:sp>
      <p:sp>
        <p:nvSpPr>
          <p:cNvPr id="11" name="Freihandform 3">
            <a:extLst>
              <a:ext uri="{FF2B5EF4-FFF2-40B4-BE49-F238E27FC236}">
                <a16:creationId xmlns:a16="http://schemas.microsoft.com/office/drawing/2014/main" id="{89B0E878-4BED-EE09-51CC-B5F52067D247}"/>
              </a:ext>
            </a:extLst>
          </p:cNvPr>
          <p:cNvSpPr/>
          <p:nvPr/>
        </p:nvSpPr>
        <p:spPr>
          <a:xfrm>
            <a:off x="10453243" y="5775736"/>
            <a:ext cx="1625551" cy="3407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Wuppertal 2023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0CD3FC9-0703-1491-691E-F5540CDD21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047" y="275602"/>
            <a:ext cx="3838053" cy="287854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F63432-752D-1383-8C9A-D0C58E5D7C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27" y="1508293"/>
            <a:ext cx="4880643" cy="392780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A740437-D296-B7E5-FF59-BBC61DF9AE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513" y="217793"/>
            <a:ext cx="3460229" cy="460928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5FE20B3-276E-363E-040E-D533D1AB25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841" y="4102679"/>
            <a:ext cx="1761529" cy="1888863"/>
          </a:xfrm>
          <a:prstGeom prst="rect">
            <a:avLst/>
          </a:prstGeom>
        </p:spPr>
      </p:pic>
      <p:sp>
        <p:nvSpPr>
          <p:cNvPr id="17" name="Freihandform 3">
            <a:extLst>
              <a:ext uri="{FF2B5EF4-FFF2-40B4-BE49-F238E27FC236}">
                <a16:creationId xmlns:a16="http://schemas.microsoft.com/office/drawing/2014/main" id="{FF8C27D4-9B4F-3716-4CAA-C26D1DA7879D}"/>
              </a:ext>
            </a:extLst>
          </p:cNvPr>
          <p:cNvSpPr/>
          <p:nvPr/>
        </p:nvSpPr>
        <p:spPr>
          <a:xfrm>
            <a:off x="5175369" y="4790851"/>
            <a:ext cx="2286180" cy="13256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Bergisches Land 2020</a:t>
            </a: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de-DE" sz="1600" dirty="0">
              <a:solidFill>
                <a:prstClr val="white"/>
              </a:solidFill>
              <a:latin typeface="Arial" pitchFamily="34"/>
              <a:ea typeface="Microsoft YaHei" pitchFamily="2"/>
              <a:cs typeface="Microsoft YaHei" pitchFamily="2"/>
            </a:endParaRP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					</a:t>
            </a: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de-DE" sz="1600" dirty="0">
              <a:solidFill>
                <a:prstClr val="white"/>
              </a:solidFill>
              <a:latin typeface="Arial" pitchFamily="34"/>
              <a:ea typeface="Microsoft YaHei" pitchFamily="2"/>
              <a:cs typeface="Microsoft YaHei" pitchFamily="2"/>
            </a:endParaRP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600" dirty="0">
                <a:solidFill>
                  <a:prstClr val="white"/>
                </a:solidFill>
                <a:latin typeface="Arial" pitchFamily="34"/>
                <a:ea typeface="Microsoft YaHei" pitchFamily="2"/>
                <a:cs typeface="Microsoft YaHei" pitchFamily="2"/>
              </a:rPr>
              <a:t>				    2022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6567D30-F877-0804-35E1-050AE3B535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6148" y="3147815"/>
            <a:ext cx="1488493" cy="303816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CC2C155-1AFE-3A1D-6A8E-DFAB997C0F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6501" y="3625621"/>
            <a:ext cx="3075779" cy="215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0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3498" y="6356350"/>
            <a:ext cx="974527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pPr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pPr/>
              <a:t>90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288097B-7AF0-A589-6670-E2F0F3FCE77F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8390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Waldwildschäden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5273B88-6A45-51F5-BC77-E349BD18295B}"/>
              </a:ext>
            </a:extLst>
          </p:cNvPr>
          <p:cNvSpPr txBox="1">
            <a:spLocks/>
          </p:cNvSpPr>
          <p:nvPr/>
        </p:nvSpPr>
        <p:spPr>
          <a:xfrm>
            <a:off x="303970" y="991292"/>
            <a:ext cx="28390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Positivbeispiel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9D1D19B-C265-3CD2-C4F0-1D9C40A4EA55}"/>
              </a:ext>
            </a:extLst>
          </p:cNvPr>
          <p:cNvSpPr txBox="1">
            <a:spLocks/>
          </p:cNvSpPr>
          <p:nvPr/>
        </p:nvSpPr>
        <p:spPr>
          <a:xfrm>
            <a:off x="4162425" y="1951087"/>
            <a:ext cx="3607686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3200" b="0" dirty="0"/>
              <a:t>ausgerechnet hier…</a:t>
            </a:r>
          </a:p>
        </p:txBody>
      </p:sp>
    </p:spTree>
    <p:extLst>
      <p:ext uri="{BB962C8B-B14F-4D97-AF65-F5344CB8AC3E}">
        <p14:creationId xmlns:p14="http://schemas.microsoft.com/office/powerpoint/2010/main" val="40226544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9551486" y="6380560"/>
            <a:ext cx="2495693" cy="235435"/>
          </a:xfrm>
        </p:spPr>
        <p:txBody>
          <a:bodyPr/>
          <a:lstStyle/>
          <a:p>
            <a:r>
              <a:rPr lang="de-DE" sz="1400" dirty="0">
                <a:solidFill>
                  <a:srgbClr val="404040"/>
                </a:solidFill>
                <a:latin typeface="Cambria"/>
              </a:rPr>
              <a:t>www.wildoekologie-heute.de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480839" y="405452"/>
            <a:ext cx="3455484" cy="498246"/>
          </a:xfrm>
        </p:spPr>
        <p:txBody>
          <a:bodyPr>
            <a:noAutofit/>
          </a:bodyPr>
          <a:lstStyle/>
          <a:p>
            <a:pPr algn="ctr"/>
            <a:r>
              <a:rPr lang="de-DE" sz="2799" dirty="0"/>
              <a:t>Stadtwald Essen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87883" y="5770539"/>
            <a:ext cx="1417070" cy="34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799" dirty="0" err="1">
                <a:solidFill>
                  <a:prstClr val="white"/>
                </a:solidFill>
                <a:latin typeface="Cambria"/>
              </a:rPr>
              <a:t>Baldeneysee</a:t>
            </a:r>
            <a:endParaRPr lang="de-DE" sz="1799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320706" y="5173293"/>
            <a:ext cx="123123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999" dirty="0" err="1">
                <a:solidFill>
                  <a:prstClr val="white"/>
                </a:solidFill>
                <a:latin typeface="Cambria"/>
              </a:rPr>
              <a:t>Bredeney</a:t>
            </a:r>
            <a:endParaRPr lang="de-DE" sz="1999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983419" y="5359763"/>
            <a:ext cx="127437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999" dirty="0" err="1">
                <a:solidFill>
                  <a:prstClr val="white"/>
                </a:solidFill>
                <a:latin typeface="Cambria"/>
              </a:rPr>
              <a:t>Heisingen</a:t>
            </a:r>
            <a:endParaRPr lang="de-DE" sz="1999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08312" y="1485290"/>
            <a:ext cx="162130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999" dirty="0" err="1">
                <a:solidFill>
                  <a:prstClr val="white"/>
                </a:solidFill>
                <a:latin typeface="Cambria"/>
              </a:rPr>
              <a:t>Rüttenscheid</a:t>
            </a:r>
            <a:endParaRPr lang="de-DE" sz="1999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99927" y="2997064"/>
            <a:ext cx="1282453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999" dirty="0">
                <a:solidFill>
                  <a:prstClr val="white"/>
                </a:solidFill>
                <a:latin typeface="Cambria"/>
              </a:rPr>
              <a:t>Stadtwald</a:t>
            </a:r>
          </a:p>
        </p:txBody>
      </p:sp>
      <p:sp>
        <p:nvSpPr>
          <p:cNvPr id="14" name="Explosion 1 13"/>
          <p:cNvSpPr/>
          <p:nvPr/>
        </p:nvSpPr>
        <p:spPr>
          <a:xfrm>
            <a:off x="5376107" y="2709107"/>
            <a:ext cx="178428" cy="184980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>
              <a:solidFill>
                <a:prstClr val="white"/>
              </a:solidFill>
              <a:latin typeface="Cambria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958" y="405452"/>
            <a:ext cx="2821708" cy="211628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4443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3498" y="6356350"/>
            <a:ext cx="974527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pPr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pPr/>
              <a:t>92</a:t>
            </a:fld>
            <a:endParaRPr lang="de-DE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E71156C0-D8C7-A885-230F-2CF58D499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706675"/>
              </p:ext>
            </p:extLst>
          </p:nvPr>
        </p:nvGraphicFramePr>
        <p:xfrm>
          <a:off x="5734466" y="562932"/>
          <a:ext cx="5975108" cy="54711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Baumschicht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Baumschicht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Strauchschicht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Fagus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sylvatica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Fagus sylvatica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Fagus sylvatica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Quercus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robur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Quercus robur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Quercus robur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Quercus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petraea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Quercus petrea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Carpinus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betulus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Carpinus betulus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Carpinus betulus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Fraxinus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excelsior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Fraxinus excelsior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Fraxinus excelsior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Acer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pseudoplatanus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Acer pseudoplatanus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Acer pseudoplatanus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Taxus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baccata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Taxus baccata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Taxus baccata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Betula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pendula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Betula pendula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Betula pendula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Alnus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gltinosa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Alnus glutinosa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Alnus glutinosa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Sorbus aucuparia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Sorbus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aucuparia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Tilia cordata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Tilia cordata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Ilex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aquifolium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Ilex aquifolium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Aesculus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hippocastanum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Acer platanoides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Acer campestre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Sambucus nigra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Prunus spinosa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Crataegus monogyna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Castanea sativa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Cornus sanguinea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Coryllus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avellana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fruticosus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idaeus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Rosa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arvensis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?)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Lonicera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periclymenum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Cytisus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scoparius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539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Cotoneaster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06" marR="6506" marT="6506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6783E63B-E0FE-2946-52FE-0BC1ACD370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794" y="1230732"/>
            <a:ext cx="2537973" cy="464589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236FABF-A6FD-1EA1-51F4-0D36E58F2BEA}"/>
              </a:ext>
            </a:extLst>
          </p:cNvPr>
          <p:cNvSpPr txBox="1">
            <a:spLocks/>
          </p:cNvSpPr>
          <p:nvPr/>
        </p:nvSpPr>
        <p:spPr>
          <a:xfrm>
            <a:off x="283766" y="326273"/>
            <a:ext cx="2682215" cy="498246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2800" dirty="0"/>
              <a:t>Stadtwald Essen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7B225AA-1D1B-5C51-625A-FC713720B457}"/>
              </a:ext>
            </a:extLst>
          </p:cNvPr>
          <p:cNvSpPr txBox="1">
            <a:spLocks/>
          </p:cNvSpPr>
          <p:nvPr/>
        </p:nvSpPr>
        <p:spPr>
          <a:xfrm>
            <a:off x="319889" y="5301208"/>
            <a:ext cx="2303656" cy="719892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199" dirty="0"/>
              <a:t>Keine Fichten und Douglasien,</a:t>
            </a:r>
          </a:p>
          <a:p>
            <a:r>
              <a:rPr lang="de-DE" sz="2199" dirty="0"/>
              <a:t>aber Eibe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6D4B3E6-BC2C-CA46-E8DA-2E5DE52A10C5}"/>
              </a:ext>
            </a:extLst>
          </p:cNvPr>
          <p:cNvSpPr txBox="1">
            <a:spLocks/>
          </p:cNvSpPr>
          <p:nvPr/>
        </p:nvSpPr>
        <p:spPr>
          <a:xfrm>
            <a:off x="336638" y="4618472"/>
            <a:ext cx="2303656" cy="418945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399" dirty="0"/>
              <a:t>26 Gehölzarten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435F8F8-BC34-0D28-5A1C-2ECDCA1EE8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38" y="1230732"/>
            <a:ext cx="2443537" cy="32580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7F1627-E5B0-37FE-252A-16F766CE87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404" y="3393046"/>
            <a:ext cx="3393292" cy="254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3498" y="6356350"/>
            <a:ext cx="974527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pPr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pPr/>
              <a:t>93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288097B-7AF0-A589-6670-E2F0F3FCE77F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8390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Waldwildschäden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5273B88-6A45-51F5-BC77-E349BD18295B}"/>
              </a:ext>
            </a:extLst>
          </p:cNvPr>
          <p:cNvSpPr txBox="1">
            <a:spLocks/>
          </p:cNvSpPr>
          <p:nvPr/>
        </p:nvSpPr>
        <p:spPr>
          <a:xfrm>
            <a:off x="303970" y="991292"/>
            <a:ext cx="2839018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400" b="0" dirty="0"/>
              <a:t>Positivbeispiel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B843330-4BEE-48D4-1655-DD355E4FCEC1}"/>
              </a:ext>
            </a:extLst>
          </p:cNvPr>
          <p:cNvSpPr txBox="1"/>
          <p:nvPr/>
        </p:nvSpPr>
        <p:spPr>
          <a:xfrm>
            <a:off x="3488100" y="414211"/>
            <a:ext cx="84268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</a:rPr>
              <a:t>Bild aus einer der bayerischen Jagdgenossenschaft.</a:t>
            </a:r>
          </a:p>
          <a:p>
            <a:r>
              <a:rPr lang="de-DE" sz="2200" dirty="0">
                <a:solidFill>
                  <a:schemeClr val="bg1"/>
                </a:solidFill>
              </a:rPr>
              <a:t>Die älteren Tannen wurden alle noch während der Pachtzeit mit</a:t>
            </a:r>
          </a:p>
          <a:p>
            <a:r>
              <a:rPr lang="de-DE" sz="2200" dirty="0" err="1">
                <a:solidFill>
                  <a:schemeClr val="bg1"/>
                </a:solidFill>
              </a:rPr>
              <a:t>Verbissschuzmittel</a:t>
            </a:r>
            <a:r>
              <a:rPr lang="de-DE" sz="2200" dirty="0">
                <a:solidFill>
                  <a:schemeClr val="bg1"/>
                </a:solidFill>
              </a:rPr>
              <a:t> durchgebracht, der Teppich darunter geht auf die Einführung der Eigenbejagung zurück.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014CD4-A17E-9C71-307A-9505C14471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951" y="1860761"/>
            <a:ext cx="7010402" cy="392990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7E2B4A5-11E1-6070-8C28-345F36451E56}"/>
              </a:ext>
            </a:extLst>
          </p:cNvPr>
          <p:cNvSpPr txBox="1">
            <a:spLocks/>
          </p:cNvSpPr>
          <p:nvPr/>
        </p:nvSpPr>
        <p:spPr>
          <a:xfrm>
            <a:off x="7241227" y="5806707"/>
            <a:ext cx="3525386" cy="34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1500" b="0" dirty="0"/>
              <a:t>Bild: Luisa </a:t>
            </a:r>
            <a:r>
              <a:rPr lang="de-DE" sz="1500" b="0" dirty="0" err="1"/>
              <a:t>Kurzenhäuser</a:t>
            </a:r>
            <a:r>
              <a:rPr lang="de-DE" sz="1500" b="0" dirty="0"/>
              <a:t>/ HF Rottenburg</a:t>
            </a:r>
          </a:p>
        </p:txBody>
      </p:sp>
    </p:spTree>
    <p:extLst>
      <p:ext uri="{BB962C8B-B14F-4D97-AF65-F5344CB8AC3E}">
        <p14:creationId xmlns:p14="http://schemas.microsoft.com/office/powerpoint/2010/main" val="18169383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3498" y="6356350"/>
            <a:ext cx="974527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pPr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pPr/>
              <a:t>94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288097B-7AF0-A589-6670-E2F0F3FCE77F}"/>
              </a:ext>
            </a:extLst>
          </p:cNvPr>
          <p:cNvSpPr txBox="1">
            <a:spLocks/>
          </p:cNvSpPr>
          <p:nvPr/>
        </p:nvSpPr>
        <p:spPr>
          <a:xfrm>
            <a:off x="323425" y="348726"/>
            <a:ext cx="1690201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2600" b="0" dirty="0"/>
              <a:t>Eibe</a:t>
            </a:r>
          </a:p>
          <a:p>
            <a:pPr algn="l">
              <a:defRPr/>
            </a:pPr>
            <a:r>
              <a:rPr lang="de-DE" sz="1900" b="0" dirty="0"/>
              <a:t>Taxus baccata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9E95CB-FCDD-0DB1-66AD-ABE7F7AFE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1447" y="768484"/>
            <a:ext cx="3550595" cy="53210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2D6A819-AC71-2109-0F5C-2951C8206F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614" y="4617599"/>
            <a:ext cx="3550595" cy="1997209"/>
          </a:xfrm>
          <a:prstGeom prst="rect">
            <a:avLst/>
          </a:prstGeo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AFB5BA9B-89A1-9C7A-FDF9-9E905A764A1C}"/>
              </a:ext>
            </a:extLst>
          </p:cNvPr>
          <p:cNvSpPr/>
          <p:nvPr/>
        </p:nvSpPr>
        <p:spPr>
          <a:xfrm>
            <a:off x="6096000" y="852299"/>
            <a:ext cx="381181" cy="27798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7FEBD5D-3A1B-93FA-D4C9-CFE8E9B6BE07}"/>
              </a:ext>
            </a:extLst>
          </p:cNvPr>
          <p:cNvSpPr txBox="1">
            <a:spLocks/>
          </p:cNvSpPr>
          <p:nvPr/>
        </p:nvSpPr>
        <p:spPr>
          <a:xfrm>
            <a:off x="6549960" y="670007"/>
            <a:ext cx="5079917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1900" b="0" dirty="0" err="1"/>
              <a:t>Wschl</a:t>
            </a:r>
            <a:r>
              <a:rPr lang="de-DE" sz="1900" b="0" dirty="0"/>
              <a:t>. einzige autochthone Nadelholzart in NRW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0BA795BB-9E5C-5CF7-1524-05EDA85921B2}"/>
              </a:ext>
            </a:extLst>
          </p:cNvPr>
          <p:cNvSpPr/>
          <p:nvPr/>
        </p:nvSpPr>
        <p:spPr>
          <a:xfrm>
            <a:off x="6095999" y="1422988"/>
            <a:ext cx="381181" cy="27798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A910391C-D86B-B5DF-340C-ABCCA44F428F}"/>
              </a:ext>
            </a:extLst>
          </p:cNvPr>
          <p:cNvSpPr/>
          <p:nvPr/>
        </p:nvSpPr>
        <p:spPr>
          <a:xfrm>
            <a:off x="6096000" y="1961925"/>
            <a:ext cx="381181" cy="27798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CD6C36D0-D64A-AC0F-F23D-F0F2A95F01D7}"/>
              </a:ext>
            </a:extLst>
          </p:cNvPr>
          <p:cNvSpPr/>
          <p:nvPr/>
        </p:nvSpPr>
        <p:spPr>
          <a:xfrm>
            <a:off x="6096000" y="2495577"/>
            <a:ext cx="381181" cy="27798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B1CA36F1-8E49-F53E-0AB1-8D2A3A97A03B}"/>
              </a:ext>
            </a:extLst>
          </p:cNvPr>
          <p:cNvSpPr/>
          <p:nvPr/>
        </p:nvSpPr>
        <p:spPr>
          <a:xfrm>
            <a:off x="6100687" y="3071058"/>
            <a:ext cx="381181" cy="27798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D903831-41B4-A794-E29E-797F7036CA03}"/>
              </a:ext>
            </a:extLst>
          </p:cNvPr>
          <p:cNvSpPr txBox="1">
            <a:spLocks/>
          </p:cNvSpPr>
          <p:nvPr/>
        </p:nvSpPr>
        <p:spPr>
          <a:xfrm>
            <a:off x="6555003" y="1216796"/>
            <a:ext cx="5079917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1900" b="0" dirty="0"/>
              <a:t>sehr </a:t>
            </a:r>
            <a:r>
              <a:rPr lang="de-DE" sz="1900" b="0" dirty="0" err="1"/>
              <a:t>eibenreiche</a:t>
            </a:r>
            <a:r>
              <a:rPr lang="de-DE" sz="1900" b="0" dirty="0"/>
              <a:t> Zeit vor 130.000 Jahren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38C5C39-531B-DD11-65D7-D01A27051FDF}"/>
              </a:ext>
            </a:extLst>
          </p:cNvPr>
          <p:cNvSpPr txBox="1">
            <a:spLocks/>
          </p:cNvSpPr>
          <p:nvPr/>
        </p:nvSpPr>
        <p:spPr>
          <a:xfrm>
            <a:off x="6549960" y="1763585"/>
            <a:ext cx="5079917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1900" b="0" dirty="0"/>
              <a:t>sehr schattentolerant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77B3F1F-5624-17A4-FA88-9F86DD05A37E}"/>
              </a:ext>
            </a:extLst>
          </p:cNvPr>
          <p:cNvSpPr txBox="1">
            <a:spLocks/>
          </p:cNvSpPr>
          <p:nvPr/>
        </p:nvSpPr>
        <p:spPr>
          <a:xfrm>
            <a:off x="6539874" y="2878407"/>
            <a:ext cx="5079917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1900" b="0" dirty="0"/>
              <a:t>Starker Rückgang seit Jahrhunderten (RL 3)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F22D580-8501-8BEF-410A-68E8D4D8D09C}"/>
              </a:ext>
            </a:extLst>
          </p:cNvPr>
          <p:cNvSpPr txBox="1">
            <a:spLocks/>
          </p:cNvSpPr>
          <p:nvPr/>
        </p:nvSpPr>
        <p:spPr>
          <a:xfrm>
            <a:off x="6544917" y="2291214"/>
            <a:ext cx="5079917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1900" b="0" dirty="0"/>
              <a:t>tolles, zähes Holz</a:t>
            </a:r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C56BC24C-0DBA-7DDA-4A20-CEF816E68B00}"/>
              </a:ext>
            </a:extLst>
          </p:cNvPr>
          <p:cNvSpPr/>
          <p:nvPr/>
        </p:nvSpPr>
        <p:spPr>
          <a:xfrm>
            <a:off x="6100687" y="3705336"/>
            <a:ext cx="381181" cy="27798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EE3D7B0-6187-08B3-59F1-F3008A0F4ECE}"/>
              </a:ext>
            </a:extLst>
          </p:cNvPr>
          <p:cNvSpPr txBox="1">
            <a:spLocks/>
          </p:cNvSpPr>
          <p:nvPr/>
        </p:nvSpPr>
        <p:spPr>
          <a:xfrm>
            <a:off x="6538904" y="3572278"/>
            <a:ext cx="5079917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de-DE" sz="1900" b="0" dirty="0"/>
              <a:t>Aktuell ist keine Wiederausbreitung möglich aufgrund des hohen </a:t>
            </a:r>
            <a:r>
              <a:rPr lang="de-DE" sz="1900" b="0" dirty="0" err="1"/>
              <a:t>Sämlingsverbisses</a:t>
            </a:r>
            <a:endParaRPr lang="de-DE" sz="1900" b="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21DD851-4CEF-34B4-7EC9-D9049FC6D9D4}"/>
              </a:ext>
            </a:extLst>
          </p:cNvPr>
          <p:cNvSpPr txBox="1"/>
          <p:nvPr/>
        </p:nvSpPr>
        <p:spPr>
          <a:xfrm>
            <a:off x="9589638" y="5519068"/>
            <a:ext cx="2602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Gatter 1995, Holzberg 1997, </a:t>
            </a:r>
            <a:r>
              <a:rPr lang="de-DE" sz="1400" dirty="0" err="1">
                <a:solidFill>
                  <a:schemeClr val="bg1"/>
                </a:solidFill>
              </a:rPr>
              <a:t>Holtan</a:t>
            </a:r>
            <a:r>
              <a:rPr lang="de-DE" sz="1400" dirty="0">
                <a:solidFill>
                  <a:schemeClr val="bg1"/>
                </a:solidFill>
              </a:rPr>
              <a:t> 2001, Heinze 2004</a:t>
            </a:r>
          </a:p>
        </p:txBody>
      </p:sp>
    </p:spTree>
    <p:extLst>
      <p:ext uri="{BB962C8B-B14F-4D97-AF65-F5344CB8AC3E}">
        <p14:creationId xmlns:p14="http://schemas.microsoft.com/office/powerpoint/2010/main" val="8555999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06850-C1E7-844B-B501-1F30A411A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2105" y="1403420"/>
            <a:ext cx="4930588" cy="604206"/>
          </a:xfrm>
        </p:spPr>
        <p:txBody>
          <a:bodyPr>
            <a:noAutofit/>
          </a:bodyPr>
          <a:lstStyle/>
          <a:p>
            <a:r>
              <a:rPr lang="de-DE" sz="5400" dirty="0"/>
              <a:t>Ende Block 3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05C04D-7F62-9543-8461-F6B63DF20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5529" y="322729"/>
            <a:ext cx="4132729" cy="429372"/>
          </a:xfrm>
        </p:spPr>
        <p:txBody>
          <a:bodyPr/>
          <a:lstStyle/>
          <a:p>
            <a:r>
              <a:rPr lang="de-DE" dirty="0"/>
              <a:t>Waldjäger-Lehrgang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fld id="{EE1BC0C2-C20F-1D47-A5D3-3C96DBBDCBBD}" type="datetime1">
              <a:rPr lang="de-DE" smtClean="0"/>
              <a:t>23.03.2025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4EA4-EBF1-2A40-B965-39C326A9E55B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23E5E1F-7610-7F5C-A9E1-BCAC0A282CF6}"/>
              </a:ext>
            </a:extLst>
          </p:cNvPr>
          <p:cNvSpPr txBox="1">
            <a:spLocks/>
          </p:cNvSpPr>
          <p:nvPr/>
        </p:nvSpPr>
        <p:spPr>
          <a:xfrm>
            <a:off x="3148851" y="2470688"/>
            <a:ext cx="5437095" cy="6042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200" dirty="0"/>
              <a:t>Waldwildschäden</a:t>
            </a:r>
          </a:p>
        </p:txBody>
      </p:sp>
    </p:spTree>
    <p:extLst>
      <p:ext uri="{BB962C8B-B14F-4D97-AF65-F5344CB8AC3E}">
        <p14:creationId xmlns:p14="http://schemas.microsoft.com/office/powerpoint/2010/main" val="382951757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Living_16x9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_16x9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2073</Words>
  <Application>Microsoft Office PowerPoint</Application>
  <PresentationFormat>Breitbild</PresentationFormat>
  <Paragraphs>821</Paragraphs>
  <Slides>95</Slides>
  <Notes>0</Notes>
  <HiddenSlides>16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95</vt:i4>
      </vt:variant>
    </vt:vector>
  </HeadingPairs>
  <TitlesOfParts>
    <vt:vector size="105" baseType="lpstr">
      <vt:lpstr>Microsoft YaHei</vt:lpstr>
      <vt:lpstr>Arial</vt:lpstr>
      <vt:lpstr>Calibri</vt:lpstr>
      <vt:lpstr>Calibri Light</vt:lpstr>
      <vt:lpstr>Cambria</vt:lpstr>
      <vt:lpstr>Times New Roman</vt:lpstr>
      <vt:lpstr>Trebuchet MS</vt:lpstr>
      <vt:lpstr>Wingdings 3</vt:lpstr>
      <vt:lpstr>Office</vt:lpstr>
      <vt:lpstr>EcoLiving_16x9</vt:lpstr>
      <vt:lpstr>PowerPoint-Präsentation</vt:lpstr>
      <vt:lpstr>Waldwildschäden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kostet uns falsche Bejagung?  Wie viele Rehe können/wollen wir uns leisten?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Entmischung</vt:lpstr>
      <vt:lpstr>Selektives Fressen Verringerung der Artenvielfalt durch Selektion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durch selektives Fressen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Wildschadenersatz</vt:lpstr>
      <vt:lpstr>PowerPoint-Präsentation</vt:lpstr>
      <vt:lpstr>PowerPoint-Präsentation</vt:lpstr>
      <vt:lpstr>PowerPoint-Präsentation</vt:lpstr>
      <vt:lpstr>Ökologische Auswirkungen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Beispiele aus NRW</vt:lpstr>
      <vt:lpstr>PowerPoint-Präsentation</vt:lpstr>
      <vt:lpstr>PowerPoint-Präsentation</vt:lpstr>
      <vt:lpstr>PowerPoint-Präsentation</vt:lpstr>
      <vt:lpstr>PowerPoint-Präsentation</vt:lpstr>
      <vt:lpstr>Stadtwald Essen</vt:lpstr>
      <vt:lpstr>PowerPoint-Präsentation</vt:lpstr>
      <vt:lpstr>PowerPoint-Präsentation</vt:lpstr>
      <vt:lpstr>PowerPoint-Präsentation</vt:lpstr>
      <vt:lpstr>Ende Block 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Hommel</dc:creator>
  <cp:lastModifiedBy>Frank Christian Heute</cp:lastModifiedBy>
  <cp:revision>56</cp:revision>
  <dcterms:created xsi:type="dcterms:W3CDTF">2021-07-14T11:04:35Z</dcterms:created>
  <dcterms:modified xsi:type="dcterms:W3CDTF">2025-03-23T10:47:45Z</dcterms:modified>
</cp:coreProperties>
</file>